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66" r:id="rId5"/>
    <p:sldId id="265" r:id="rId6"/>
    <p:sldId id="274" r:id="rId7"/>
    <p:sldId id="267" r:id="rId8"/>
    <p:sldId id="275" r:id="rId9"/>
    <p:sldId id="268" r:id="rId10"/>
    <p:sldId id="269" r:id="rId11"/>
    <p:sldId id="270" r:id="rId12"/>
    <p:sldId id="279" r:id="rId13"/>
    <p:sldId id="278" r:id="rId14"/>
    <p:sldId id="280" r:id="rId15"/>
    <p:sldId id="276" r:id="rId16"/>
    <p:sldId id="264" r:id="rId17"/>
    <p:sldId id="257" r:id="rId18"/>
    <p:sldId id="271" r:id="rId19"/>
    <p:sldId id="272" r:id="rId20"/>
    <p:sldId id="258" r:id="rId21"/>
    <p:sldId id="259" r:id="rId22"/>
    <p:sldId id="260" r:id="rId23"/>
    <p:sldId id="261" r:id="rId24"/>
    <p:sldId id="262" r:id="rId25"/>
    <p:sldId id="263" r:id="rId26"/>
    <p:sldId id="273" r:id="rId2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 snapToGrid="0">
      <p:cViewPr>
        <p:scale>
          <a:sx n="84" d="100"/>
          <a:sy n="84" d="100"/>
        </p:scale>
        <p:origin x="-68" y="-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A9116D-7A01-3775-5189-710047C8AF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310C76C-7AE0-F374-3419-C5DE86AC40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DC9A1C6-0E96-ED1F-C998-B9304C85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0272-8F37-48C9-8D6B-B6CC09C54242}" type="datetimeFigureOut">
              <a:rPr lang="pl-PL" smtClean="0"/>
              <a:t>10.11.2024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C48D257-412D-107E-4F04-3B5C8BB98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BA632D1-DA03-C038-BE39-479709F37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1E1DA-4CE8-4998-BE63-9605049E16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9219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54E399-DF66-4614-7517-0BFB36E9D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F8C8BA6-4A9F-CD96-411E-09EEE9026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DABF391-7276-FDE9-313A-9A3E8551A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0272-8F37-48C9-8D6B-B6CC09C54242}" type="datetimeFigureOut">
              <a:rPr lang="pl-PL" smtClean="0"/>
              <a:t>10.11.2024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E77C67E-E058-7EB7-8EC1-8A8FC3D56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58AC7AB-2B3C-50E9-42FD-45618FBA7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1E1DA-4CE8-4998-BE63-9605049E16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1010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AA8E131-4689-9B8B-C633-B623BF84B8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2335D16-364D-A131-571E-6DB1053EE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4D4844E-7293-F103-197C-0411405D4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0272-8F37-48C9-8D6B-B6CC09C54242}" type="datetimeFigureOut">
              <a:rPr lang="pl-PL" smtClean="0"/>
              <a:t>10.11.2024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4D3F54E-E283-7AF3-7274-21365EB0B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F826391-C7C1-88AC-8A62-E6BC958C8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1E1DA-4CE8-4998-BE63-9605049E16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7902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A01F08-4D1A-1035-6076-578A8B31C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397BA97-8A0C-9BB5-F793-6831ED7065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546237A-C6CF-0680-7D7D-5F9B04CB9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84A0-BFC5-4A92-A396-FBA9314C2CB9}" type="datetimeFigureOut">
              <a:rPr lang="pl-PL" smtClean="0"/>
              <a:t>10.11.2024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83D68A6-0B17-EAD3-8CB5-6D88A9307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8141D6D-17B0-542B-205E-B4D5A542A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095E-2602-45FD-ADED-1ADCD551D6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9505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1F47E9-7D94-FA5D-7DAB-3A19FD3B7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7EB0D6-C20F-8E8A-5283-37CC8E792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7783465-3736-5EB9-69CF-0EBB9227D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84A0-BFC5-4A92-A396-FBA9314C2CB9}" type="datetimeFigureOut">
              <a:rPr lang="pl-PL" smtClean="0"/>
              <a:t>10.11.2024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18D3242-5950-E1FE-82CA-B8A7D68FC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560D5B6-6570-4DDE-3306-E221CF8C0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095E-2602-45FD-ADED-1ADCD551D6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8114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140B99-E92A-B0AE-2038-6FAB1703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33D47A8-6E92-8537-B4A1-66CE16D76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22B3B08-246A-3108-77DC-3D25813EB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84A0-BFC5-4A92-A396-FBA9314C2CB9}" type="datetimeFigureOut">
              <a:rPr lang="pl-PL" smtClean="0"/>
              <a:t>10.11.2024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C937CB7-F820-A6F9-86E7-00DF79D5B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C99A3B3-2FCD-CE40-DC75-C853D350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095E-2602-45FD-ADED-1ADCD551D6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9619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934685-EB39-0686-874A-9C4D2593C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8959B8-3E64-CD2B-3936-1C906B847A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69CB110-1A1D-4F03-9B31-845DB1F79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4905E15-86F0-395C-D76E-27B3EFECA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84A0-BFC5-4A92-A396-FBA9314C2CB9}" type="datetimeFigureOut">
              <a:rPr lang="pl-PL" smtClean="0"/>
              <a:t>10.11.2024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44EA88A-F996-D201-A584-9F01EACB8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9DC8A6C-7A7C-3079-74BD-4864A0FF8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095E-2602-45FD-ADED-1ADCD551D6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2743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F5340F-9B4D-7F5E-19B1-E8395A595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377CA06-DC4F-ECEC-D5B4-B32B60AA0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3B8C2A4-6C7F-3F29-3E68-2EC1AD096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60DB6AF-C446-E239-EDE4-DEEEA74D8C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A2E035D-C4C4-1770-51BA-A308DBA028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204B957-10B6-D23A-4432-F01994B9F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84A0-BFC5-4A92-A396-FBA9314C2CB9}" type="datetimeFigureOut">
              <a:rPr lang="pl-PL" smtClean="0"/>
              <a:t>10.11.2024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8BE9E53-7DA9-9CC8-A6D4-96615AD6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0EBBDA5-B9F4-328C-15D8-DEA283C4C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095E-2602-45FD-ADED-1ADCD551D6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5744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BB00D8-AD2C-0366-5E46-2E6ABBED3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46D0972-818A-B428-6BE0-6665014A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84A0-BFC5-4A92-A396-FBA9314C2CB9}" type="datetimeFigureOut">
              <a:rPr lang="pl-PL" smtClean="0"/>
              <a:t>10.11.2024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200D461-198A-CF30-B01E-FC1998E43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459A2B4-8481-7B79-42E1-8B7AB1A43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095E-2602-45FD-ADED-1ADCD551D6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9518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8E7B538-A566-3208-5CD5-5F401EE74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84A0-BFC5-4A92-A396-FBA9314C2CB9}" type="datetimeFigureOut">
              <a:rPr lang="pl-PL" smtClean="0"/>
              <a:t>10.11.2024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A81E017-DC63-88C5-D26A-C18D2F080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48D45B5-86CF-49EA-F190-5AA8DD746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095E-2602-45FD-ADED-1ADCD551D6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6152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3337AB-B81F-B2E5-B952-F833640D4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FF464D-8418-18B6-A3F5-B7C7D259A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5B3C131-E7AF-48C5-63D6-DD0B76259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0BC38F5-BD93-B3AB-F322-632BD7BAB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84A0-BFC5-4A92-A396-FBA9314C2CB9}" type="datetimeFigureOut">
              <a:rPr lang="pl-PL" smtClean="0"/>
              <a:t>10.11.2024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7E6D78B-D890-C6ED-5CB9-23F693254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96750D6-4AE6-606B-AC6D-E5A9C1CF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095E-2602-45FD-ADED-1ADCD551D6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785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455E54-7957-F293-B17D-C02584662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582358-B4F4-C8BE-6A41-AF66B0C43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BB2218E-9F4C-F9BD-34FF-8014296C4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0272-8F37-48C9-8D6B-B6CC09C54242}" type="datetimeFigureOut">
              <a:rPr lang="pl-PL" smtClean="0"/>
              <a:t>10.11.2024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A9DCC1E-8EA4-0C6F-5685-843A6D38E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8C1C8F0-9354-175E-65DA-0B9EAE83E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1E1DA-4CE8-4998-BE63-9605049E16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272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6DE27A-CD10-FD47-9B11-EE6C7EB7F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5BBE7D8-5441-EB77-4258-F0BC5B0EB3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591EBE8-ED7F-4E8B-1E6A-2BDBC92CD4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BA52045-B5CC-48B9-B7C7-50152938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84A0-BFC5-4A92-A396-FBA9314C2CB9}" type="datetimeFigureOut">
              <a:rPr lang="pl-PL" smtClean="0"/>
              <a:t>10.11.2024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868A2BA-BE15-D542-6908-A07973A83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2B8F6AF-9E1E-2305-524A-E75387BE8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095E-2602-45FD-ADED-1ADCD551D6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3098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AA1F72-2078-70EB-5E2C-96BD2A5A1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CF2CC52-E663-6101-6CEA-C75875FDB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537BF0F-BDF7-2995-C040-95AED66F7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84A0-BFC5-4A92-A396-FBA9314C2CB9}" type="datetimeFigureOut">
              <a:rPr lang="pl-PL" smtClean="0"/>
              <a:t>10.11.2024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90C64B7-B66C-1EFD-36E7-BA433D30C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8D60BD5-C757-C03F-E040-A0141F168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095E-2602-45FD-ADED-1ADCD551D6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7990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6C18B85-6F57-131C-8C67-209197B4E5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2197B60-A23E-CFC6-B9E3-044622B48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B031F1D-F3D8-93F5-83A7-917180EBC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84A0-BFC5-4A92-A396-FBA9314C2CB9}" type="datetimeFigureOut">
              <a:rPr lang="pl-PL" smtClean="0"/>
              <a:t>10.11.2024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27AC529-4B47-612C-5DE1-70CD44E9A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A0998CC-5160-ED40-5EFF-D1C0245BA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095E-2602-45FD-ADED-1ADCD551D6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7082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A01F08-4D1A-1035-6076-578A8B31C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397BA97-8A0C-9BB5-F793-6831ED7065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546237A-C6CF-0680-7D7D-5F9B04CB9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84A0-BFC5-4A92-A396-FBA9314C2CB9}" type="datetimeFigureOut">
              <a:rPr lang="pl-PL" smtClean="0"/>
              <a:t>10.11.2024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83D68A6-0B17-EAD3-8CB5-6D88A9307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8141D6D-17B0-542B-205E-B4D5A542A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095E-2602-45FD-ADED-1ADCD551D6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54209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1F47E9-7D94-FA5D-7DAB-3A19FD3B7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7EB0D6-C20F-8E8A-5283-37CC8E792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7783465-3736-5EB9-69CF-0EBB9227D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84A0-BFC5-4A92-A396-FBA9314C2CB9}" type="datetimeFigureOut">
              <a:rPr lang="pl-PL" smtClean="0"/>
              <a:t>10.11.2024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18D3242-5950-E1FE-82CA-B8A7D68FC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560D5B6-6570-4DDE-3306-E221CF8C0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095E-2602-45FD-ADED-1ADCD551D6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92258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140B99-E92A-B0AE-2038-6FAB1703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33D47A8-6E92-8537-B4A1-66CE16D76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22B3B08-246A-3108-77DC-3D25813EB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84A0-BFC5-4A92-A396-FBA9314C2CB9}" type="datetimeFigureOut">
              <a:rPr lang="pl-PL" smtClean="0"/>
              <a:t>10.11.2024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C937CB7-F820-A6F9-86E7-00DF79D5B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C99A3B3-2FCD-CE40-DC75-C853D350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095E-2602-45FD-ADED-1ADCD551D6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22705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934685-EB39-0686-874A-9C4D2593C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8959B8-3E64-CD2B-3936-1C906B847A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69CB110-1A1D-4F03-9B31-845DB1F79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4905E15-86F0-395C-D76E-27B3EFECA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84A0-BFC5-4A92-A396-FBA9314C2CB9}" type="datetimeFigureOut">
              <a:rPr lang="pl-PL" smtClean="0"/>
              <a:t>10.11.2024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44EA88A-F996-D201-A584-9F01EACB8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9DC8A6C-7A7C-3079-74BD-4864A0FF8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095E-2602-45FD-ADED-1ADCD551D6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56372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F5340F-9B4D-7F5E-19B1-E8395A595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377CA06-DC4F-ECEC-D5B4-B32B60AA0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3B8C2A4-6C7F-3F29-3E68-2EC1AD096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60DB6AF-C446-E239-EDE4-DEEEA74D8C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A2E035D-C4C4-1770-51BA-A308DBA028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204B957-10B6-D23A-4432-F01994B9F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84A0-BFC5-4A92-A396-FBA9314C2CB9}" type="datetimeFigureOut">
              <a:rPr lang="pl-PL" smtClean="0"/>
              <a:t>10.11.2024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8BE9E53-7DA9-9CC8-A6D4-96615AD6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0EBBDA5-B9F4-328C-15D8-DEA283C4C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095E-2602-45FD-ADED-1ADCD551D6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3009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BB00D8-AD2C-0366-5E46-2E6ABBED3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46D0972-818A-B428-6BE0-6665014A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84A0-BFC5-4A92-A396-FBA9314C2CB9}" type="datetimeFigureOut">
              <a:rPr lang="pl-PL" smtClean="0"/>
              <a:t>10.11.2024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200D461-198A-CF30-B01E-FC1998E43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459A2B4-8481-7B79-42E1-8B7AB1A43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095E-2602-45FD-ADED-1ADCD551D6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74130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8E7B538-A566-3208-5CD5-5F401EE74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84A0-BFC5-4A92-A396-FBA9314C2CB9}" type="datetimeFigureOut">
              <a:rPr lang="pl-PL" smtClean="0"/>
              <a:t>10.11.2024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A81E017-DC63-88C5-D26A-C18D2F080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48D45B5-86CF-49EA-F190-5AA8DD746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095E-2602-45FD-ADED-1ADCD551D6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100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C35CA9-35AD-9A6C-2BD7-6D9380F39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CCBDD29-6EFF-BD40-23E0-2DC46AA18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BEF153B-BAE1-192F-7F0B-86F2E7B4B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0272-8F37-48C9-8D6B-B6CC09C54242}" type="datetimeFigureOut">
              <a:rPr lang="pl-PL" smtClean="0"/>
              <a:t>10.11.2024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FEFD5C2-4BE3-CBB7-AF2C-A887188E8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AFD86CA-8E1C-D0FA-3427-C96F90B9F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1E1DA-4CE8-4998-BE63-9605049E16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88377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3337AB-B81F-B2E5-B952-F833640D4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FF464D-8418-18B6-A3F5-B7C7D259A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5B3C131-E7AF-48C5-63D6-DD0B76259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0BC38F5-BD93-B3AB-F322-632BD7BAB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84A0-BFC5-4A92-A396-FBA9314C2CB9}" type="datetimeFigureOut">
              <a:rPr lang="pl-PL" smtClean="0"/>
              <a:t>10.11.2024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7E6D78B-D890-C6ED-5CB9-23F693254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96750D6-4AE6-606B-AC6D-E5A9C1CF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095E-2602-45FD-ADED-1ADCD551D6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30177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6DE27A-CD10-FD47-9B11-EE6C7EB7F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5BBE7D8-5441-EB77-4258-F0BC5B0EB3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591EBE8-ED7F-4E8B-1E6A-2BDBC92CD4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BA52045-B5CC-48B9-B7C7-50152938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84A0-BFC5-4A92-A396-FBA9314C2CB9}" type="datetimeFigureOut">
              <a:rPr lang="pl-PL" smtClean="0"/>
              <a:t>10.11.2024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868A2BA-BE15-D542-6908-A07973A83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2B8F6AF-9E1E-2305-524A-E75387BE8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095E-2602-45FD-ADED-1ADCD551D6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75790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AA1F72-2078-70EB-5E2C-96BD2A5A1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CF2CC52-E663-6101-6CEA-C75875FDB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537BF0F-BDF7-2995-C040-95AED66F7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84A0-BFC5-4A92-A396-FBA9314C2CB9}" type="datetimeFigureOut">
              <a:rPr lang="pl-PL" smtClean="0"/>
              <a:t>10.11.2024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90C64B7-B66C-1EFD-36E7-BA433D30C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8D60BD5-C757-C03F-E040-A0141F168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095E-2602-45FD-ADED-1ADCD551D6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2205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6C18B85-6F57-131C-8C67-209197B4E5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2197B60-A23E-CFC6-B9E3-044622B48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B031F1D-F3D8-93F5-83A7-917180EBC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84A0-BFC5-4A92-A396-FBA9314C2CB9}" type="datetimeFigureOut">
              <a:rPr lang="pl-PL" smtClean="0"/>
              <a:t>10.11.2024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27AC529-4B47-612C-5DE1-70CD44E9A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A0998CC-5160-ED40-5EFF-D1C0245BA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095E-2602-45FD-ADED-1ADCD551D6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434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A28562-7C57-F6FF-840B-A0B303F49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544B3C-E1EC-19D9-5DDC-3F516ACD2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92935AD-A565-4A9D-1D5F-858DB9FFE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D0E8FC5-C723-6A80-9567-04C4AAC66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0272-8F37-48C9-8D6B-B6CC09C54242}" type="datetimeFigureOut">
              <a:rPr lang="pl-PL" smtClean="0"/>
              <a:t>10.11.2024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2DB91C3-0734-F122-C666-F86C28358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62A111E-A675-1972-88ED-DF4C307B2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1E1DA-4CE8-4998-BE63-9605049E16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9265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09C909-8D2D-C3E4-9CA2-D4A425F71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1978261-98E6-99BC-39CA-9849E47A7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C682D9E-91AB-D210-E904-86AE0387D3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06B8120-20C8-8592-4E9E-C723F24CAE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120BC4F-425D-3C96-4AFC-FDE30C547F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4E352F-5421-0C87-682E-2B6635256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0272-8F37-48C9-8D6B-B6CC09C54242}" type="datetimeFigureOut">
              <a:rPr lang="pl-PL" smtClean="0"/>
              <a:t>10.11.2024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C1E9CD4-CFC7-23AF-799E-148226F48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1794CB2-08F7-AA50-91BF-2746E28B8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1E1DA-4CE8-4998-BE63-9605049E16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509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09E59A-D198-9225-C5D4-E4B079A09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A816DC4-B9F2-318C-225F-5B0C70A73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0272-8F37-48C9-8D6B-B6CC09C54242}" type="datetimeFigureOut">
              <a:rPr lang="pl-PL" smtClean="0"/>
              <a:t>10.11.2024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7218FE0-232D-7922-D3D2-D8830748D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5DFBBA4-E0A0-8880-8F02-4FCF50804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1E1DA-4CE8-4998-BE63-9605049E16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7216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EA11B45-F3D4-A49E-2894-7B31ED95C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0272-8F37-48C9-8D6B-B6CC09C54242}" type="datetimeFigureOut">
              <a:rPr lang="pl-PL" smtClean="0"/>
              <a:t>10.11.2024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6E5D9E2-23D7-8ABE-3850-3719A6D19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2D37871-414D-FE9C-3C70-F23F2B952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1E1DA-4CE8-4998-BE63-9605049E16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1530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58D473-C75B-7774-A370-1B891DC04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9FEFEF-1B0D-4A35-B809-0F514E33F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C2C317C-03E3-E5F0-9C4A-0BFB97985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6C8F80D-34B5-E4E3-A262-E4562F7CF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0272-8F37-48C9-8D6B-B6CC09C54242}" type="datetimeFigureOut">
              <a:rPr lang="pl-PL" smtClean="0"/>
              <a:t>10.11.2024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FB1FBC9-0B72-3A4E-71F6-29D58AF47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A635664-544E-B912-4FA6-9A1518AC2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1E1DA-4CE8-4998-BE63-9605049E16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37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6594B8-9763-3400-802C-B2096CD7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6A72BEC-9B80-7EED-1B02-F31DB00B71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DA0330A-8479-07A4-3C2D-F7C9BEECE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D9ED1AC-3C1F-D22E-14CB-86264E683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0272-8F37-48C9-8D6B-B6CC09C54242}" type="datetimeFigureOut">
              <a:rPr lang="pl-PL" smtClean="0"/>
              <a:t>10.11.2024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0E2D71E-5F93-5E4A-4847-AD4A66AB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CE8A2BA-08B8-9C5F-B22F-5CEE3E7B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1E1DA-4CE8-4998-BE63-9605049E16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1069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3E0C68A-45A3-FD8E-24F5-C093E58DC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D5D5601-BF4D-2095-A1DF-5B119CB47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F681970-8E9C-CB00-B277-D00EE014E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C0272-8F37-48C9-8D6B-B6CC09C54242}" type="datetimeFigureOut">
              <a:rPr lang="pl-PL" smtClean="0"/>
              <a:t>10.11.2024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FFA74A8-AA07-B3E6-0CF6-45676FC497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F6E21FB-52CE-9D7B-58C7-B26EFFD7E6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1E1DA-4CE8-4998-BE63-9605049E1684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196238A-7A5D-5931-F432-77F65276A48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220" y="530295"/>
            <a:ext cx="716559" cy="995221"/>
          </a:xfrm>
          <a:prstGeom prst="rect">
            <a:avLst/>
          </a:prstGeom>
        </p:spPr>
      </p:pic>
      <p:sp>
        <p:nvSpPr>
          <p:cNvPr id="8" name="Schemat blokowy: dokument 7">
            <a:extLst>
              <a:ext uri="{FF2B5EF4-FFF2-40B4-BE49-F238E27FC236}">
                <a16:creationId xmlns:a16="http://schemas.microsoft.com/office/drawing/2014/main" id="{6CDC22D3-F089-D0D2-9864-E375CCB3E712}"/>
              </a:ext>
            </a:extLst>
          </p:cNvPr>
          <p:cNvSpPr/>
          <p:nvPr userDrawn="1"/>
        </p:nvSpPr>
        <p:spPr>
          <a:xfrm rot="10800000">
            <a:off x="0" y="6189663"/>
            <a:ext cx="12192000" cy="730335"/>
          </a:xfrm>
          <a:prstGeom prst="flowChartDocumen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3140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C96F894-C2EC-1495-CDE2-5180FC4AC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73D5340-2FEA-4A8C-6C3B-8D717CF69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672588F-5498-DD58-D07E-EA51FD203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784A0-BFC5-4A92-A396-FBA9314C2CB9}" type="datetimeFigureOut">
              <a:rPr lang="pl-PL" smtClean="0"/>
              <a:t>10.11.2024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BF6A5D9-8FD7-0349-A35C-EB87307F0B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4845DAA-E702-66C8-7594-DCD23F6A33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3095E-2602-45FD-ADED-1ADCD551D6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28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C96F894-C2EC-1495-CDE2-5180FC4AC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73D5340-2FEA-4A8C-6C3B-8D717CF69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672588F-5498-DD58-D07E-EA51FD203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784A0-BFC5-4A92-A396-FBA9314C2CB9}" type="datetimeFigureOut">
              <a:rPr lang="pl-PL" smtClean="0"/>
              <a:t>10.11.2024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BF6A5D9-8FD7-0349-A35C-EB87307F0B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4845DAA-E702-66C8-7594-DCD23F6A33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3095E-2602-45FD-ADED-1ADCD551D6CA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chemat blokowy: dokument 6">
            <a:extLst>
              <a:ext uri="{FF2B5EF4-FFF2-40B4-BE49-F238E27FC236}">
                <a16:creationId xmlns:a16="http://schemas.microsoft.com/office/drawing/2014/main" id="{0B631E89-41D4-D42E-D880-2B01CD7AE04B}"/>
              </a:ext>
            </a:extLst>
          </p:cNvPr>
          <p:cNvSpPr/>
          <p:nvPr userDrawn="1"/>
        </p:nvSpPr>
        <p:spPr>
          <a:xfrm rot="10800000">
            <a:off x="0" y="6127707"/>
            <a:ext cx="12192000" cy="730335"/>
          </a:xfrm>
          <a:prstGeom prst="flowChartDocumen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0594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licencje@pzj.p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CFBCD4-3FFA-C15D-E692-9640E70CF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598" y="2416514"/>
            <a:ext cx="9144000" cy="2387600"/>
          </a:xfrm>
        </p:spPr>
        <p:txBody>
          <a:bodyPr>
            <a:normAutofit fontScale="90000"/>
          </a:bodyPr>
          <a:lstStyle/>
          <a:p>
            <a:pPr marL="457200" fontAlgn="base">
              <a:lnSpc>
                <a:spcPct val="107000"/>
              </a:lnSpc>
              <a:spcAft>
                <a:spcPts val="800"/>
              </a:spcAft>
            </a:pPr>
            <a:r>
              <a:rPr lang="pl-PL" sz="3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br>
              <a:rPr lang="pl-PL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49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Wytyczne odnośnie rejestracji oraz licencji na rok 2025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18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br>
              <a:rPr lang="pl-PL" sz="18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8D72DEDC-0C2D-5213-60DD-F07ED02FD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2080" y="4187665"/>
            <a:ext cx="9144000" cy="1655762"/>
          </a:xfrm>
        </p:spPr>
        <p:txBody>
          <a:bodyPr/>
          <a:lstStyle/>
          <a:p>
            <a:r>
              <a:rPr lang="pl-PL" dirty="0"/>
              <a:t>Spotkanie z przedstawicielami WZJ</a:t>
            </a:r>
          </a:p>
        </p:txBody>
      </p:sp>
    </p:spTree>
    <p:extLst>
      <p:ext uri="{BB962C8B-B14F-4D97-AF65-F5344CB8AC3E}">
        <p14:creationId xmlns:p14="http://schemas.microsoft.com/office/powerpoint/2010/main" val="2087879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926AA-B5D4-94A7-3806-805CBBF6C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027F5D-EA1C-8587-4DA2-7EE624ED5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kern="100" dirty="0">
                <a:latin typeface="Calibri" panose="020F0502020204030204" pitchFamily="34" charset="0"/>
                <a:cs typeface="Arial" panose="020B0604020202020204" pitchFamily="34" charset="0"/>
              </a:rPr>
              <a:t>Klasy sportowe/ uprawnienia sportowe: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258287-860D-3210-321E-8A724514A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078" y="1858616"/>
            <a:ext cx="10150681" cy="332960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pl-PL" sz="1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Klasy sportowe </a:t>
            </a:r>
            <a:r>
              <a:rPr lang="pl-PL" sz="1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(poza mistrzowską i międzynarodową) zachowują ważność od dnia uzyskania normy do końca następnego roku kalendarzowego.</a:t>
            </a:r>
          </a:p>
          <a:p>
            <a:pPr marL="0" indent="0" algn="l">
              <a:buNone/>
            </a:pPr>
            <a:endParaRPr lang="pl-PL" sz="1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pl-PL" sz="1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Jest to szczególnie ważne w przypadku </a:t>
            </a:r>
            <a:r>
              <a:rPr lang="pl-PL" sz="1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konkurencji ujeżdżenia</a:t>
            </a:r>
            <a:r>
              <a:rPr lang="pl-PL" sz="1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ponieważ posiadanie </a:t>
            </a:r>
            <a:r>
              <a:rPr lang="pl-PL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tylko</a:t>
            </a:r>
            <a:r>
              <a:rPr lang="pl-PL" sz="1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aktualnej I klasy sportowej w ujeżdżeniu </a:t>
            </a:r>
            <a:r>
              <a:rPr lang="pl-PL" sz="1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warunkuje uprawnienia sportowe </a:t>
            </a:r>
            <a:r>
              <a:rPr lang="pl-PL" sz="1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stopnia na licencji.</a:t>
            </a:r>
            <a:r>
              <a:rPr lang="pl-PL" sz="1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Jeśli zawodnik ponownie nie wypełni norm, które pozwolą mu na odnowienie I klasy sportowej po wygaśnięciu jej ważności, stopień jego uprawnień w ujeżdżeniu spada o oczko niżej, czyli do </a:t>
            </a:r>
            <a:r>
              <a:rPr lang="pl-PL" sz="1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 stopnia.</a:t>
            </a:r>
          </a:p>
          <a:p>
            <a:pPr marL="0" indent="0" algn="l">
              <a:buNone/>
            </a:pPr>
            <a:endParaRPr lang="pl-PL" sz="1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8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Srebrna odznaka </a:t>
            </a:r>
            <a:r>
              <a:rPr lang="pl-PL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daje w ujeżdżeniu uprawnienia sportowe </a:t>
            </a:r>
            <a:r>
              <a:rPr lang="pl-PL" sz="1800" b="1" kern="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III stopnia.</a:t>
            </a:r>
          </a:p>
          <a:p>
            <a:pPr marL="0" indent="0" algn="l">
              <a:buNone/>
            </a:pPr>
            <a:endParaRPr lang="pl-PL" sz="18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pl-PL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Strzałka: w prawo 3">
            <a:extLst>
              <a:ext uri="{FF2B5EF4-FFF2-40B4-BE49-F238E27FC236}">
                <a16:creationId xmlns:a16="http://schemas.microsoft.com/office/drawing/2014/main" id="{0FA9B506-9401-4CF2-F226-4565E3BA1A57}"/>
              </a:ext>
            </a:extLst>
          </p:cNvPr>
          <p:cNvSpPr/>
          <p:nvPr/>
        </p:nvSpPr>
        <p:spPr>
          <a:xfrm>
            <a:off x="547527" y="1910544"/>
            <a:ext cx="750122" cy="4726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DD3E402C-3646-CD64-E2F2-05617E326015}"/>
              </a:ext>
            </a:extLst>
          </p:cNvPr>
          <p:cNvSpPr/>
          <p:nvPr/>
        </p:nvSpPr>
        <p:spPr>
          <a:xfrm>
            <a:off x="547527" y="3050809"/>
            <a:ext cx="750122" cy="4726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Strzałka: w prawo 7">
            <a:extLst>
              <a:ext uri="{FF2B5EF4-FFF2-40B4-BE49-F238E27FC236}">
                <a16:creationId xmlns:a16="http://schemas.microsoft.com/office/drawing/2014/main" id="{18681027-602D-7B93-0FB2-B877F704BF44}"/>
              </a:ext>
            </a:extLst>
          </p:cNvPr>
          <p:cNvSpPr/>
          <p:nvPr/>
        </p:nvSpPr>
        <p:spPr>
          <a:xfrm>
            <a:off x="547527" y="4253767"/>
            <a:ext cx="750122" cy="4726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32161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E73BA-1C4D-64EA-B158-3FDFEB8A4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68AF25-53BE-A84E-E63D-6AC3CFF87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kern="100" dirty="0">
                <a:latin typeface="Calibri" panose="020F0502020204030204" pitchFamily="34" charset="0"/>
                <a:cs typeface="Arial" panose="020B0604020202020204" pitchFamily="34" charset="0"/>
              </a:rPr>
              <a:t>Uprawnienia sportowe: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AC3039-4D08-7A46-0F91-F4F04652C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078" y="1858616"/>
            <a:ext cx="10150681" cy="3329609"/>
          </a:xfrm>
        </p:spPr>
        <p:txBody>
          <a:bodyPr>
            <a:normAutofit/>
          </a:bodyPr>
          <a:lstStyle/>
          <a:p>
            <a:pPr algn="l"/>
            <a:endParaRPr lang="pl-PL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Wszystkie osoby posiadające </a:t>
            </a:r>
            <a:r>
              <a:rPr lang="pl-PL" sz="1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aktualną licencję instruktora szkolenia podstawowego PZJ </a:t>
            </a:r>
            <a:r>
              <a:rPr lang="pl-PL" sz="1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mogą otrzymać </a:t>
            </a:r>
            <a:r>
              <a:rPr lang="pl-PL" sz="1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uprawnienia sportowe III stopnia </a:t>
            </a:r>
            <a:r>
              <a:rPr lang="pl-PL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w konkurencji ujeżdżenia, skoków oraz rajdów długodystansowych.</a:t>
            </a:r>
          </a:p>
          <a:p>
            <a:pPr marL="0" indent="0">
              <a:buNone/>
            </a:pPr>
            <a:endParaRPr lang="pl-PL" sz="20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1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Instruktorzy sportu i trenerzy z aktualną licencją PZJ</a:t>
            </a:r>
            <a:r>
              <a:rPr lang="pl-PL" sz="1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mogą otrzymać </a:t>
            </a:r>
            <a:r>
              <a:rPr lang="pl-PL" sz="1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uprawnienia sportowe II stopnia </a:t>
            </a:r>
            <a:r>
              <a:rPr lang="pl-PL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w konkurencji ujeżdżenia, skoków oraz rajdów długodystansowych.</a:t>
            </a:r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6CF663AF-A649-4343-35EE-D3F3250073BE}"/>
              </a:ext>
            </a:extLst>
          </p:cNvPr>
          <p:cNvSpPr/>
          <p:nvPr/>
        </p:nvSpPr>
        <p:spPr>
          <a:xfrm>
            <a:off x="592004" y="2305505"/>
            <a:ext cx="750122" cy="4726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Strzałka: w prawo 3">
            <a:extLst>
              <a:ext uri="{FF2B5EF4-FFF2-40B4-BE49-F238E27FC236}">
                <a16:creationId xmlns:a16="http://schemas.microsoft.com/office/drawing/2014/main" id="{192C2D1A-2B17-B1FE-4697-1D5569267E32}"/>
              </a:ext>
            </a:extLst>
          </p:cNvPr>
          <p:cNvSpPr/>
          <p:nvPr/>
        </p:nvSpPr>
        <p:spPr>
          <a:xfrm>
            <a:off x="595317" y="3287114"/>
            <a:ext cx="750122" cy="4726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7911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5A4B7-8FA7-EC01-9063-5EC721356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095EF52-73DF-1680-8DBC-5E93B0760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1" kern="100" dirty="0">
                <a:latin typeface="Calibri" panose="020F0502020204030204" pitchFamily="34" charset="0"/>
                <a:cs typeface="Arial" panose="020B0604020202020204" pitchFamily="34" charset="0"/>
              </a:rPr>
              <a:t>Szkoleniowiec zawodników: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4C7563C8-3FD4-1644-07D6-FF904DF55D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1416" y="2091312"/>
            <a:ext cx="4340293" cy="3950713"/>
          </a:xfrm>
        </p:spPr>
        <p:txBody>
          <a:bodyPr>
            <a:normAutofit/>
          </a:bodyPr>
          <a:lstStyle/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l-PL" sz="18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Dla wszystkich niepełnoletnich zawodników w</a:t>
            </a:r>
            <a:r>
              <a:rPr lang="pl-PL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18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zakładce</a:t>
            </a:r>
            <a:r>
              <a:rPr lang="pl-PL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18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Powiązania</a:t>
            </a:r>
            <a:r>
              <a:rPr lang="pl-PL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1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-&gt; Aktualny trener </a:t>
            </a:r>
            <a:r>
              <a:rPr lang="pl-PL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dodajemy trenera zawodnika. Trenera wybieramy z listy osób mających uprawnienia szkoleniowca PZJ.</a:t>
            </a:r>
            <a:br>
              <a:rPr lang="pl-PL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2E6A37D6-CF2C-D89E-0559-521E3D522E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9801" y="1871807"/>
            <a:ext cx="5334000" cy="2769931"/>
          </a:xfr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5E071D5E-6531-28CE-9CDB-517738608DA8}"/>
              </a:ext>
            </a:extLst>
          </p:cNvPr>
          <p:cNvSpPr/>
          <p:nvPr/>
        </p:nvSpPr>
        <p:spPr>
          <a:xfrm>
            <a:off x="6711445" y="2107472"/>
            <a:ext cx="839975" cy="1557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9A4FF464-E675-5782-CE17-56A84099B9B0}"/>
              </a:ext>
            </a:extLst>
          </p:cNvPr>
          <p:cNvSpPr/>
          <p:nvPr/>
        </p:nvSpPr>
        <p:spPr>
          <a:xfrm>
            <a:off x="327659" y="2607417"/>
            <a:ext cx="934711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5944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4C9F11-FC9F-C8AF-5D98-B6D594A31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1" kern="100" dirty="0">
                <a:latin typeface="Calibri" panose="020F0502020204030204" pitchFamily="34" charset="0"/>
                <a:cs typeface="Arial" panose="020B0604020202020204" pitchFamily="34" charset="0"/>
              </a:rPr>
              <a:t>Pozostałe uwagi: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1E68C4-2F8F-C71C-8E64-FB4782936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0747" y="1597025"/>
            <a:ext cx="9693965" cy="4351338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l-PL" sz="1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 wpisujemy licencję na przyszły rok jeszcze w tym roku, to </a:t>
            </a:r>
            <a:r>
              <a:rPr lang="pl-PL" sz="1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należy edytować datę </a:t>
            </a:r>
            <a:r>
              <a:rPr lang="pl-PL" sz="1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wpisać od 01.01.2025 do 31.12.2025.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endParaRPr lang="pl-PL" sz="1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l-PL" sz="1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Przy każdym zawodniku uzupełniamy pole telefon komórkowy oraz adres email.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endParaRPr lang="pl-PL" sz="1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l-PL" sz="1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 używamy </a:t>
            </a:r>
            <a:r>
              <a:rPr lang="pl-PL" sz="1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Caps</a:t>
            </a:r>
            <a:r>
              <a:rPr lang="pl-PL" sz="1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Lock.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endParaRPr lang="pl-PL" sz="18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dirty="0"/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FA719A79-6369-7523-BEC8-2FBC6D5134CB}"/>
              </a:ext>
            </a:extLst>
          </p:cNvPr>
          <p:cNvSpPr/>
          <p:nvPr/>
        </p:nvSpPr>
        <p:spPr>
          <a:xfrm>
            <a:off x="407504" y="1674758"/>
            <a:ext cx="881268" cy="4726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Strzałka: w prawo 7">
            <a:extLst>
              <a:ext uri="{FF2B5EF4-FFF2-40B4-BE49-F238E27FC236}">
                <a16:creationId xmlns:a16="http://schemas.microsoft.com/office/drawing/2014/main" id="{AAF6E37C-51F5-9DCE-E53B-2BE29F597704}"/>
              </a:ext>
            </a:extLst>
          </p:cNvPr>
          <p:cNvSpPr/>
          <p:nvPr/>
        </p:nvSpPr>
        <p:spPr>
          <a:xfrm>
            <a:off x="407504" y="2599254"/>
            <a:ext cx="881268" cy="4726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Strzałka: w prawo 8">
            <a:extLst>
              <a:ext uri="{FF2B5EF4-FFF2-40B4-BE49-F238E27FC236}">
                <a16:creationId xmlns:a16="http://schemas.microsoft.com/office/drawing/2014/main" id="{FE025B3E-5BC5-7D01-3515-D772179491A5}"/>
              </a:ext>
            </a:extLst>
          </p:cNvPr>
          <p:cNvSpPr/>
          <p:nvPr/>
        </p:nvSpPr>
        <p:spPr>
          <a:xfrm>
            <a:off x="407504" y="3346914"/>
            <a:ext cx="881268" cy="4726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4731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CFBCD4-3FFA-C15D-E692-9640E70CF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9887" y="2611723"/>
            <a:ext cx="9144000" cy="2387600"/>
          </a:xfrm>
        </p:spPr>
        <p:txBody>
          <a:bodyPr>
            <a:normAutofit fontScale="90000"/>
          </a:bodyPr>
          <a:lstStyle/>
          <a:p>
            <a:pPr marL="457200" fontAlgn="base">
              <a:lnSpc>
                <a:spcPct val="107000"/>
              </a:lnSpc>
              <a:spcAft>
                <a:spcPts val="800"/>
              </a:spcAft>
            </a:pPr>
            <a:r>
              <a:rPr lang="pl-PL" sz="3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br>
              <a:rPr lang="pl-PL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49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Wytyczne odnośnie rejestracji </a:t>
            </a:r>
            <a:br>
              <a:rPr lang="pl-PL" sz="49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49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oraz licencji koni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18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b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1141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40929E-126F-75EC-48E2-6791E6AC3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fontAlgn="base">
              <a:lnSpc>
                <a:spcPct val="107000"/>
              </a:lnSpc>
              <a:spcAft>
                <a:spcPts val="800"/>
              </a:spcAft>
            </a:pPr>
            <a:r>
              <a:rPr lang="pl-PL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Paszport konia:</a:t>
            </a:r>
            <a:endParaRPr lang="pl-PL" sz="36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EA092A-146D-F1F8-0817-E5FB166649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0991" y="1825624"/>
            <a:ext cx="4820479" cy="4351338"/>
          </a:xfrm>
        </p:spPr>
        <p:txBody>
          <a:bodyPr/>
          <a:lstStyle/>
          <a:p>
            <a:pPr indent="0" algn="just"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Odróżnianie </a:t>
            </a:r>
            <a:r>
              <a:rPr lang="pl-PL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numerów paszportów </a:t>
            </a:r>
            <a:r>
              <a:rPr lang="pl-PL" sz="18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urzędowych od </a:t>
            </a:r>
            <a:r>
              <a:rPr lang="pl-PL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numerów przyżyciowych</a:t>
            </a:r>
            <a:r>
              <a:rPr lang="pl-PL" sz="1800" b="1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18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(UELN).</a:t>
            </a:r>
            <a:endParaRPr lang="pl-PL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pl-PL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pl-PL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1800" b="1" dirty="0">
                <a:solidFill>
                  <a:srgbClr val="242424"/>
                </a:solidFill>
                <a:latin typeface="Calibri" panose="020F0502020204030204" pitchFamily="34" charset="0"/>
              </a:rPr>
              <a:t>Legenda:</a:t>
            </a:r>
          </a:p>
          <a:p>
            <a:pPr marL="0" indent="0">
              <a:buNone/>
            </a:pPr>
            <a:r>
              <a:rPr lang="pl-PL" sz="1800" dirty="0">
                <a:solidFill>
                  <a:srgbClr val="FF0000"/>
                </a:solidFill>
                <a:latin typeface="Calibri" panose="020F0502020204030204" pitchFamily="34" charset="0"/>
              </a:rPr>
              <a:t>    numer paszportu</a:t>
            </a:r>
          </a:p>
          <a:p>
            <a:pPr marL="0" indent="0">
              <a:buNone/>
            </a:pPr>
            <a:r>
              <a:rPr lang="pl-PL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</a:t>
            </a:r>
            <a:r>
              <a:rPr lang="pl-PL" sz="1800" dirty="0">
                <a:solidFill>
                  <a:srgbClr val="00B050"/>
                </a:solidFill>
                <a:ea typeface="Calibri" panose="020F0502020204030204" pitchFamily="34" charset="0"/>
              </a:rPr>
              <a:t>n</a:t>
            </a:r>
            <a:r>
              <a:rPr lang="pl-PL" sz="1800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umer UELN</a:t>
            </a:r>
          </a:p>
          <a:p>
            <a:pPr marL="0" indent="0">
              <a:buNone/>
            </a:pPr>
            <a:r>
              <a:rPr lang="pl-PL" sz="1800" dirty="0">
                <a:solidFill>
                  <a:srgbClr val="0070C0"/>
                </a:solidFill>
                <a:ea typeface="Calibri" panose="020F0502020204030204" pitchFamily="34" charset="0"/>
              </a:rPr>
              <a:t>    numer </a:t>
            </a:r>
            <a:r>
              <a:rPr lang="pl-PL" sz="1800" dirty="0" err="1">
                <a:solidFill>
                  <a:srgbClr val="0070C0"/>
                </a:solidFill>
                <a:ea typeface="Calibri" panose="020F0502020204030204" pitchFamily="34" charset="0"/>
              </a:rPr>
              <a:t>mikrochipa</a:t>
            </a:r>
            <a:endParaRPr lang="pl-PL" sz="1800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F90D5DA-1A05-09B4-3D96-172B3A87F1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06563"/>
            <a:ext cx="5181600" cy="3589461"/>
          </a:xfrm>
        </p:spPr>
      </p:pic>
      <p:sp>
        <p:nvSpPr>
          <p:cNvPr id="4" name="Strzałka: w prawo 3">
            <a:extLst>
              <a:ext uri="{FF2B5EF4-FFF2-40B4-BE49-F238E27FC236}">
                <a16:creationId xmlns:a16="http://schemas.microsoft.com/office/drawing/2014/main" id="{C9882EFE-40ED-7EA2-1E96-735A77793277}"/>
              </a:ext>
            </a:extLst>
          </p:cNvPr>
          <p:cNvSpPr/>
          <p:nvPr/>
        </p:nvSpPr>
        <p:spPr>
          <a:xfrm>
            <a:off x="244105" y="2385391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1071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>
            <a:extLst>
              <a:ext uri="{FF2B5EF4-FFF2-40B4-BE49-F238E27FC236}">
                <a16:creationId xmlns:a16="http://schemas.microsoft.com/office/drawing/2014/main" id="{E36052F8-C2EA-E922-4300-7B145F1A4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Paszport konia:</a:t>
            </a:r>
            <a:endParaRPr lang="pl-PL" dirty="0"/>
          </a:p>
        </p:txBody>
      </p:sp>
      <p:pic>
        <p:nvPicPr>
          <p:cNvPr id="23" name="Symbol zastępczy zawartości 22">
            <a:extLst>
              <a:ext uri="{FF2B5EF4-FFF2-40B4-BE49-F238E27FC236}">
                <a16:creationId xmlns:a16="http://schemas.microsoft.com/office/drawing/2014/main" id="{9F6C13C3-A4CB-2351-40BF-E84134E8C9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25" name="Symbol zastępczy zawartości 24">
            <a:extLst>
              <a:ext uri="{FF2B5EF4-FFF2-40B4-BE49-F238E27FC236}">
                <a16:creationId xmlns:a16="http://schemas.microsoft.com/office/drawing/2014/main" id="{14D9BAC3-1408-46CA-628E-2AEFCA7B17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826154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55119D-1412-98C3-6B67-2B45D4096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Paszport konia:</a:t>
            </a:r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683BE153-E9F8-0046-5B0D-156C72FCB8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43969"/>
            <a:ext cx="5181600" cy="2914650"/>
          </a:xfr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7B246177-8C6D-7686-D41E-8A92049771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452" y="1825625"/>
            <a:ext cx="3263095" cy="4351338"/>
          </a:xfrm>
        </p:spPr>
      </p:pic>
    </p:spTree>
    <p:extLst>
      <p:ext uri="{BB962C8B-B14F-4D97-AF65-F5344CB8AC3E}">
        <p14:creationId xmlns:p14="http://schemas.microsoft.com/office/powerpoint/2010/main" val="1159965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902FBB-BAFE-FB70-6F72-E297CAAD0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solidFill>
                  <a:srgbClr val="242424"/>
                </a:solidFill>
                <a:latin typeface="Calibri" panose="020F0502020204030204" pitchFamily="34" charset="0"/>
              </a:rPr>
              <a:t>Rejestracja konia: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D3783F-B4A1-980F-1A48-557C8F2E8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5817" y="1808922"/>
            <a:ext cx="9273433" cy="4481057"/>
          </a:xfrm>
        </p:spPr>
        <p:txBody>
          <a:bodyPr/>
          <a:lstStyle/>
          <a:p>
            <a:pPr marL="0" lvl="0" indent="0">
              <a:buNone/>
              <a:tabLst>
                <a:tab pos="457200" algn="l"/>
              </a:tabLst>
            </a:pPr>
            <a:r>
              <a:rPr lang="pl-PL" sz="18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Rejestrowanie konia tylko na </a:t>
            </a:r>
            <a:r>
              <a:rPr lang="pl-PL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właściciela wpisanego do paszportu</a:t>
            </a:r>
            <a:r>
              <a:rPr lang="pl-PL" sz="1800" dirty="0">
                <a:solidFill>
                  <a:srgbClr val="242424"/>
                </a:solidFill>
                <a:latin typeface="Calibri" panose="020F0502020204030204" pitchFamily="34" charset="0"/>
              </a:rPr>
              <a:t> </a:t>
            </a:r>
            <a:r>
              <a:rPr lang="pl-PL" sz="18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przez związek hodowców koniowatych uznany do prowadzenia księgi hodowlanej koni danej rasy. Np. regionalne oddziały Polskiego Związku Hodowców Koni, </a:t>
            </a:r>
            <a:r>
              <a:rPr lang="pl-PL" sz="1800" dirty="0" err="1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Polish</a:t>
            </a:r>
            <a:r>
              <a:rPr lang="pl-PL" sz="18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Jockey Club, Trakeński Związek Hodowców Koni.</a:t>
            </a:r>
          </a:p>
          <a:p>
            <a:pPr marL="0" lvl="0" indent="0">
              <a:buNone/>
              <a:tabLst>
                <a:tab pos="457200" algn="l"/>
              </a:tabLst>
            </a:pP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0">
              <a:buNone/>
            </a:pPr>
            <a:r>
              <a:rPr lang="pl-PL" sz="1800" b="1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</a:t>
            </a:r>
            <a:r>
              <a:rPr lang="pl-PL" sz="1800" b="1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ówi o tym Ustawa o Systemie Identyfikacji i Rejestracji Zwierząt z dnia 04.11.2022 wraz ze zmianami (Obwieszczenie Marszałka Sejmu Rzeczpospolitej Polskiej z dnia 02.08.2023).</a:t>
            </a:r>
          </a:p>
          <a:p>
            <a:pPr marL="457200" indent="0">
              <a:buNone/>
            </a:pP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Umowa kupna-sprzedaży nie daje nam możliwości zarejestrowania konia </a:t>
            </a:r>
            <a:r>
              <a:rPr lang="pl-PL" sz="18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 nowego właściciela, tylko wpis w paszporcie z danymi właściciela potwierdzony np. przez OZHK.</a:t>
            </a:r>
          </a:p>
          <a:p>
            <a:pPr marL="0" indent="0">
              <a:buNone/>
            </a:pPr>
            <a:endParaRPr lang="pl-PL" sz="1800" dirty="0">
              <a:solidFill>
                <a:srgbClr val="24242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18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Rejestrowanie konia tylko na podstawie paszportu urzędowego, może być </a:t>
            </a:r>
            <a:r>
              <a:rPr lang="pl-PL" sz="1800" dirty="0" err="1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scan</a:t>
            </a:r>
            <a:r>
              <a:rPr lang="pl-PL" sz="18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paszportu, ale nie może być sam druk rejestracji.</a:t>
            </a:r>
            <a:br>
              <a:rPr lang="pl-P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4" name="Strzałka: w prawo 3">
            <a:extLst>
              <a:ext uri="{FF2B5EF4-FFF2-40B4-BE49-F238E27FC236}">
                <a16:creationId xmlns:a16="http://schemas.microsoft.com/office/drawing/2014/main" id="{547CA194-D987-7B84-7C9A-2BC1EF601643}"/>
              </a:ext>
            </a:extLst>
          </p:cNvPr>
          <p:cNvSpPr/>
          <p:nvPr/>
        </p:nvSpPr>
        <p:spPr>
          <a:xfrm>
            <a:off x="602748" y="1690688"/>
            <a:ext cx="1351723" cy="56507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F3968268-359E-1C0C-2BBE-FD89F7A9A144}"/>
              </a:ext>
            </a:extLst>
          </p:cNvPr>
          <p:cNvSpPr/>
          <p:nvPr/>
        </p:nvSpPr>
        <p:spPr>
          <a:xfrm>
            <a:off x="602749" y="4884771"/>
            <a:ext cx="1351723" cy="56507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zycisk akcji: Dźwięk 6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3A8AE2F5-2F5A-C7CC-0A4A-DFB5D5EF509E}"/>
              </a:ext>
            </a:extLst>
          </p:cNvPr>
          <p:cNvSpPr/>
          <p:nvPr/>
        </p:nvSpPr>
        <p:spPr>
          <a:xfrm>
            <a:off x="1248794" y="3111890"/>
            <a:ext cx="705678" cy="634219"/>
          </a:xfrm>
          <a:prstGeom prst="actionButtonSound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2898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C53743-B70B-91F3-C450-C939D084B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Uzupełnianie numerów UELN:</a:t>
            </a:r>
            <a:endParaRPr lang="pl-PL" sz="3600" b="1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700F6FA-C7D3-ED1A-BAEE-F7DBC0B48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785547"/>
            <a:ext cx="6739847" cy="414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53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CFBCD4-3FFA-C15D-E692-9640E70CF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871" y="2642546"/>
            <a:ext cx="9144000" cy="2387600"/>
          </a:xfrm>
        </p:spPr>
        <p:txBody>
          <a:bodyPr>
            <a:normAutofit fontScale="90000"/>
          </a:bodyPr>
          <a:lstStyle/>
          <a:p>
            <a:pPr marL="457200" fontAlgn="base">
              <a:lnSpc>
                <a:spcPct val="107000"/>
              </a:lnSpc>
              <a:spcAft>
                <a:spcPts val="800"/>
              </a:spcAft>
            </a:pPr>
            <a:r>
              <a:rPr lang="pl-PL" sz="3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br>
              <a:rPr lang="pl-PL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49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Wytyczne odnośnie rejestracji </a:t>
            </a:r>
            <a:br>
              <a:rPr lang="pl-PL" sz="49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49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oraz licencji zawodników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18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b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92030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813025-EAF2-FF0D-9E0A-DE5AA4AB2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Uzupełnianie numerów </a:t>
            </a:r>
            <a:r>
              <a:rPr lang="pl-PL" sz="3600" b="1" dirty="0" err="1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microchipów</a:t>
            </a:r>
            <a:r>
              <a:rPr lang="pl-PL" sz="3600" b="1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pl-PL" sz="3600" b="1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13F953E-DF20-9ED8-C9B6-9D7CC8593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93" y="1515358"/>
            <a:ext cx="9750175" cy="433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25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B1F4AE-C548-41DA-D3F0-8E94D5E3B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Uzupełnianie pełnych rodowodów:</a:t>
            </a:r>
            <a:endParaRPr lang="pl-PL" sz="3600" b="1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48451A8-318D-91A4-309C-89B8F73A7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319" y="1690688"/>
            <a:ext cx="9770724" cy="424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9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B1F12-5BC6-BE12-8454-DF5809A4A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solidFill>
                  <a:srgbClr val="242424"/>
                </a:solidFill>
                <a:latin typeface="Calibri" panose="020F0502020204030204" pitchFamily="34" charset="0"/>
              </a:rPr>
              <a:t>Właściciel oraz hodowca konia: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9FE5F8-ED0C-3F1B-547B-550D76BD0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6730" y="1825625"/>
            <a:ext cx="9187070" cy="4351338"/>
          </a:xfrm>
        </p:spPr>
        <p:txBody>
          <a:bodyPr/>
          <a:lstStyle/>
          <a:p>
            <a:pPr marL="0" indent="0">
              <a:buNone/>
            </a:pPr>
            <a:r>
              <a:rPr lang="pl-PL" sz="1800" dirty="0">
                <a:solidFill>
                  <a:srgbClr val="242424"/>
                </a:solidFill>
                <a:effectLst/>
                <a:ea typeface="Calibri" panose="020F0502020204030204" pitchFamily="34" charset="0"/>
              </a:rPr>
              <a:t>Jeśli </a:t>
            </a:r>
            <a:r>
              <a:rPr lang="pl-PL" sz="18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koń ma licencję PZJ</a:t>
            </a:r>
            <a:r>
              <a:rPr lang="pl-PL" sz="1800" dirty="0">
                <a:solidFill>
                  <a:srgbClr val="242424"/>
                </a:solidFill>
                <a:effectLst/>
                <a:ea typeface="Calibri" panose="020F0502020204030204" pitchFamily="34" charset="0"/>
              </a:rPr>
              <a:t>, to zmiana właściciela musi być </a:t>
            </a:r>
            <a:r>
              <a:rPr lang="pl-PL" sz="18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wykupiona w PZJ.</a:t>
            </a:r>
          </a:p>
          <a:p>
            <a:pPr marL="0" indent="0">
              <a:buNone/>
            </a:pPr>
            <a:endParaRPr lang="pl-PL" sz="1800" b="1" dirty="0">
              <a:solidFill>
                <a:srgbClr val="FF0000"/>
              </a:solidFill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1800" dirty="0">
                <a:solidFill>
                  <a:srgbClr val="242424"/>
                </a:solidFill>
                <a:effectLst/>
                <a:ea typeface="Calibri" panose="020F0502020204030204" pitchFamily="34" charset="0"/>
              </a:rPr>
              <a:t>Zmiana właściciela poprzez ikonę: „Zmień”, a nie usunięcie poprzedniego właściciela i nadpisanie danymi nowego.</a:t>
            </a:r>
          </a:p>
          <a:p>
            <a:pPr marL="0" indent="0">
              <a:buNone/>
            </a:pPr>
            <a:endParaRPr lang="pl-PL" sz="1800" dirty="0">
              <a:solidFill>
                <a:srgbClr val="242424"/>
              </a:solidFill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1800" dirty="0">
                <a:solidFill>
                  <a:srgbClr val="242424"/>
                </a:solidFill>
                <a:effectLst/>
                <a:ea typeface="Calibri" panose="020F0502020204030204" pitchFamily="34" charset="0"/>
              </a:rPr>
              <a:t>Dodawanie nowych właścicieli, gdy jest to osoba fizyczna, jako Osobę obowiązkowo z </a:t>
            </a:r>
            <a:r>
              <a:rPr lang="pl-PL" sz="18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NUMEREM PESEL</a:t>
            </a:r>
            <a:r>
              <a:rPr lang="pl-PL" sz="1800" dirty="0">
                <a:solidFill>
                  <a:srgbClr val="242424"/>
                </a:solidFill>
                <a:effectLst/>
                <a:ea typeface="Calibri" panose="020F0502020204030204" pitchFamily="34" charset="0"/>
              </a:rPr>
              <a:t>, a gdy jest to firma, jako Instytucję z numerem NIP lub REGON.</a:t>
            </a:r>
          </a:p>
          <a:p>
            <a:pPr marL="0" indent="0">
              <a:buNone/>
            </a:pPr>
            <a:endParaRPr lang="pl-PL" sz="1800" dirty="0">
              <a:solidFill>
                <a:srgbClr val="242424"/>
              </a:solidFill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1800" dirty="0">
                <a:solidFill>
                  <a:srgbClr val="242424"/>
                </a:solidFill>
                <a:effectLst/>
                <a:ea typeface="Calibri" panose="020F0502020204030204" pitchFamily="34" charset="0"/>
              </a:rPr>
              <a:t>Wpisywanie </a:t>
            </a:r>
            <a:r>
              <a:rPr lang="pl-PL" sz="18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kompletnej nazwy hodowcy</a:t>
            </a:r>
            <a:r>
              <a:rPr lang="pl-PL" sz="1800" dirty="0">
                <a:solidFill>
                  <a:srgbClr val="242424"/>
                </a:solidFill>
                <a:effectLst/>
                <a:ea typeface="Calibri" panose="020F0502020204030204" pitchFamily="34" charset="0"/>
              </a:rPr>
              <a:t>: imienia i nazwiska lub nazwy firmy.</a:t>
            </a:r>
            <a:endParaRPr lang="pl-PL" sz="1800" dirty="0">
              <a:solidFill>
                <a:srgbClr val="242424"/>
              </a:solidFill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trzałka: w prawo 3">
            <a:extLst>
              <a:ext uri="{FF2B5EF4-FFF2-40B4-BE49-F238E27FC236}">
                <a16:creationId xmlns:a16="http://schemas.microsoft.com/office/drawing/2014/main" id="{527E9181-CB1E-97FB-902B-B3744C454361}"/>
              </a:ext>
            </a:extLst>
          </p:cNvPr>
          <p:cNvSpPr/>
          <p:nvPr/>
        </p:nvSpPr>
        <p:spPr>
          <a:xfrm>
            <a:off x="636104" y="1754021"/>
            <a:ext cx="1180504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F60E85B6-C1F2-E979-CCC0-49705531611B}"/>
              </a:ext>
            </a:extLst>
          </p:cNvPr>
          <p:cNvSpPr/>
          <p:nvPr/>
        </p:nvSpPr>
        <p:spPr>
          <a:xfrm>
            <a:off x="636104" y="2629057"/>
            <a:ext cx="1180504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137FB5F4-F020-D165-6018-D704AFA29D73}"/>
              </a:ext>
            </a:extLst>
          </p:cNvPr>
          <p:cNvSpPr/>
          <p:nvPr/>
        </p:nvSpPr>
        <p:spPr>
          <a:xfrm>
            <a:off x="636104" y="3598321"/>
            <a:ext cx="1180504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A44B27C1-A726-70B1-0976-BD189BA991D7}"/>
              </a:ext>
            </a:extLst>
          </p:cNvPr>
          <p:cNvSpPr/>
          <p:nvPr/>
        </p:nvSpPr>
        <p:spPr>
          <a:xfrm>
            <a:off x="636104" y="4440365"/>
            <a:ext cx="1180504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0092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DDDD1D-24F8-70A0-F869-5A78C45B0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1" dirty="0">
                <a:solidFill>
                  <a:srgbClr val="242424"/>
                </a:solidFill>
                <a:latin typeface="Calibri" panose="020F0502020204030204" pitchFamily="34" charset="0"/>
              </a:rPr>
              <a:t>Zmiana właściciela konia: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DDEC3BB-9DDA-DF1A-D5C1-C6563BE2C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202" y="1564480"/>
            <a:ext cx="8842625" cy="4299439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FE698C50-85FF-2E45-E4CA-F9DD3BF808AC}"/>
              </a:ext>
            </a:extLst>
          </p:cNvPr>
          <p:cNvSpPr/>
          <p:nvPr/>
        </p:nvSpPr>
        <p:spPr>
          <a:xfrm>
            <a:off x="6401805" y="3149364"/>
            <a:ext cx="832207" cy="1232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D05C1A34-D8B4-5071-6F0D-B58D38869A9C}"/>
              </a:ext>
            </a:extLst>
          </p:cNvPr>
          <p:cNvSpPr/>
          <p:nvPr/>
        </p:nvSpPr>
        <p:spPr>
          <a:xfrm>
            <a:off x="2124442" y="3149364"/>
            <a:ext cx="832207" cy="1232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2779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6F5887-17AB-8F54-2ED4-8FCB513B5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solidFill>
                  <a:srgbClr val="242424"/>
                </a:solidFill>
                <a:latin typeface="Calibri" panose="020F0502020204030204" pitchFamily="34" charset="0"/>
              </a:rPr>
              <a:t>Pozostałe uwagi:</a:t>
            </a:r>
            <a:endParaRPr lang="pl-PL" sz="3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78CDFE-6C12-3433-3A9F-8DD2EBEA3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8070" y="1825625"/>
            <a:ext cx="9405729" cy="4351338"/>
          </a:xfrm>
        </p:spPr>
        <p:txBody>
          <a:bodyPr/>
          <a:lstStyle/>
          <a:p>
            <a:pPr marL="0" indent="0">
              <a:buNone/>
            </a:pPr>
            <a:r>
              <a:rPr lang="pl-PL" sz="1800" dirty="0">
                <a:solidFill>
                  <a:srgbClr val="242424"/>
                </a:solidFill>
                <a:latin typeface="Calibri" panose="020F0502020204030204" pitchFamily="34" charset="0"/>
              </a:rPr>
              <a:t>Wpisywanie </a:t>
            </a:r>
            <a:r>
              <a:rPr lang="pl-PL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obu nazw (imion konia)</a:t>
            </a:r>
            <a:r>
              <a:rPr lang="pl-PL" sz="1800" dirty="0">
                <a:solidFill>
                  <a:srgbClr val="242424"/>
                </a:solidFill>
                <a:latin typeface="Calibri" panose="020F0502020204030204" pitchFamily="34" charset="0"/>
              </a:rPr>
              <a:t>: urodzeniowej (nazwa pierwotna) i aktualnej, o ile koń obie posiada.</a:t>
            </a:r>
          </a:p>
          <a:p>
            <a:pPr marL="0" indent="0">
              <a:buNone/>
            </a:pPr>
            <a:endParaRPr lang="pl-PL" sz="100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1800" dirty="0">
                <a:solidFill>
                  <a:srgbClr val="242424"/>
                </a:solidFill>
                <a:latin typeface="Calibri" panose="020F0502020204030204" pitchFamily="34" charset="0"/>
              </a:rPr>
              <a:t>Przykładanie większej uwagi przy rejestracji koni do tego, aby nie powielać rekordów w systemie - konieczność sprawdzania dodawanego konia np. po imieniu, numerze paszportu.</a:t>
            </a:r>
          </a:p>
          <a:p>
            <a:pPr marL="0" indent="0">
              <a:buNone/>
            </a:pPr>
            <a:endParaRPr lang="pl-PL" sz="100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l-PL" sz="1800" dirty="0">
                <a:solidFill>
                  <a:srgbClr val="242424"/>
                </a:solidFill>
                <a:latin typeface="Calibri" panose="020F0502020204030204" pitchFamily="34" charset="0"/>
              </a:rPr>
              <a:t>Jak wpisujemy licencję na przyszły rok jeszcze w tym roku, to </a:t>
            </a:r>
            <a:r>
              <a:rPr lang="pl-PL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należy edytować datę</a:t>
            </a:r>
            <a:r>
              <a:rPr lang="pl-PL" sz="1800" dirty="0">
                <a:solidFill>
                  <a:srgbClr val="242424"/>
                </a:solidFill>
                <a:latin typeface="Calibri" panose="020F0502020204030204" pitchFamily="34" charset="0"/>
              </a:rPr>
              <a:t> i wpisać od 01.01.2025 do 31.12.2025.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l-PL" sz="1800" dirty="0">
                <a:solidFill>
                  <a:srgbClr val="242424"/>
                </a:solidFill>
                <a:latin typeface="Calibri" panose="020F0502020204030204" pitchFamily="34" charset="0"/>
              </a:rPr>
              <a:t>Nie używamy </a:t>
            </a:r>
            <a:r>
              <a:rPr lang="pl-PL" sz="1800" dirty="0" err="1">
                <a:solidFill>
                  <a:srgbClr val="242424"/>
                </a:solidFill>
                <a:latin typeface="Calibri" panose="020F0502020204030204" pitchFamily="34" charset="0"/>
              </a:rPr>
              <a:t>Caps</a:t>
            </a:r>
            <a:r>
              <a:rPr lang="pl-PL" sz="1800" dirty="0">
                <a:solidFill>
                  <a:srgbClr val="242424"/>
                </a:solidFill>
                <a:latin typeface="Calibri" panose="020F0502020204030204" pitchFamily="34" charset="0"/>
              </a:rPr>
              <a:t> Lock.</a:t>
            </a:r>
          </a:p>
          <a:p>
            <a:endParaRPr lang="pl-PL" dirty="0"/>
          </a:p>
        </p:txBody>
      </p:sp>
      <p:sp>
        <p:nvSpPr>
          <p:cNvPr id="4" name="Strzałka: w prawo 3">
            <a:extLst>
              <a:ext uri="{FF2B5EF4-FFF2-40B4-BE49-F238E27FC236}">
                <a16:creationId xmlns:a16="http://schemas.microsoft.com/office/drawing/2014/main" id="{03D0267D-937B-F276-AF72-5CC4968B95DD}"/>
              </a:ext>
            </a:extLst>
          </p:cNvPr>
          <p:cNvSpPr/>
          <p:nvPr/>
        </p:nvSpPr>
        <p:spPr>
          <a:xfrm>
            <a:off x="427382" y="1750925"/>
            <a:ext cx="1180504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9D23E88A-1AEC-AF5F-849E-C0DF0AEA02B5}"/>
              </a:ext>
            </a:extLst>
          </p:cNvPr>
          <p:cNvSpPr/>
          <p:nvPr/>
        </p:nvSpPr>
        <p:spPr>
          <a:xfrm>
            <a:off x="427382" y="2504835"/>
            <a:ext cx="1180504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8AB1A05B-2695-9AC2-54CE-AD2E9BD358CB}"/>
              </a:ext>
            </a:extLst>
          </p:cNvPr>
          <p:cNvSpPr/>
          <p:nvPr/>
        </p:nvSpPr>
        <p:spPr>
          <a:xfrm>
            <a:off x="427382" y="3299328"/>
            <a:ext cx="1180504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B0C7DBC6-33AD-567B-E80A-DC904D945BB8}"/>
              </a:ext>
            </a:extLst>
          </p:cNvPr>
          <p:cNvSpPr/>
          <p:nvPr/>
        </p:nvSpPr>
        <p:spPr>
          <a:xfrm>
            <a:off x="427382" y="4093821"/>
            <a:ext cx="1180504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5615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ADA5B4-603F-F997-DA5F-826DC1DEB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kern="100" dirty="0">
                <a:latin typeface="Calibri" panose="020F0502020204030204" pitchFamily="34" charset="0"/>
                <a:cs typeface="Arial" panose="020B0604020202020204" pitchFamily="34" charset="0"/>
              </a:rPr>
              <a:t>Jakie licencje wystawia WZJ a jakie PZJ?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D4C7E34-8701-E85A-B9FE-194821201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7948" y="1624495"/>
            <a:ext cx="8269356" cy="4351338"/>
          </a:xfrm>
        </p:spPr>
        <p:txBody>
          <a:bodyPr>
            <a:normAutofit fontScale="25000" lnSpcReduction="20000"/>
          </a:bodyPr>
          <a:lstStyle/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l-PL" sz="7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WZJ może wystawiać tylko </a:t>
            </a:r>
            <a:r>
              <a:rPr lang="pl-PL" sz="7200" b="1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licencję regionalną.</a:t>
            </a:r>
            <a:br>
              <a:rPr lang="pl-PL" sz="7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l-PL" sz="72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l-PL" sz="7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Dla zawodników z obywatelstwem zagranicznym wystawia się </a:t>
            </a:r>
            <a:r>
              <a:rPr lang="pl-PL" sz="72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LICENCJĘ GOŚCINNĄ ROCZNĄ </a:t>
            </a:r>
            <a:r>
              <a:rPr lang="pl-PL" sz="7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 wystawia ją </a:t>
            </a:r>
            <a:r>
              <a:rPr lang="pl-PL" sz="72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PZJ</a:t>
            </a:r>
            <a:r>
              <a:rPr lang="pl-PL" sz="7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pl-PL" sz="72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zabronione jest </a:t>
            </a:r>
            <a:r>
              <a:rPr lang="pl-PL" sz="7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wystawianie w/w zawodnikom licencji regionalnej). Zawodnik cudzoziemiec musi posiadać m.in. zgodę swojej Narodowej Federacji Jeździeckiej na starty w danym roku na terenie Polski. </a:t>
            </a:r>
            <a:r>
              <a:rPr lang="pl-PL" sz="72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WZJ MOŻE WYSTAWIAĆ TYLKO LICENCJĘ REGIONALNĄ ZAWODNIKOM Z OBYWATELSTWEM POLSKIM. </a:t>
            </a:r>
            <a:br>
              <a:rPr lang="pl-PL" sz="7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l-PL" sz="72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l-PL" sz="7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Dla </a:t>
            </a:r>
            <a:r>
              <a:rPr lang="pl-PL" sz="72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luzaków </a:t>
            </a:r>
            <a:r>
              <a:rPr lang="pl-PL" sz="7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 powożeniu i</a:t>
            </a:r>
            <a:r>
              <a:rPr lang="pl-PL" sz="72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lonżujących </a:t>
            </a:r>
            <a:r>
              <a:rPr lang="pl-PL" sz="7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 woltyżerce </a:t>
            </a:r>
            <a:r>
              <a:rPr lang="pl-PL" sz="7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licencję również wystawia </a:t>
            </a:r>
            <a:r>
              <a:rPr lang="pl-PL" sz="7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tylko</a:t>
            </a:r>
            <a:r>
              <a:rPr lang="pl-PL" sz="72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PZJ.</a:t>
            </a:r>
            <a:br>
              <a:rPr lang="pl-PL" sz="7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l-PL" sz="72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br>
              <a:rPr lang="pl-PL" sz="6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l-PL" sz="64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fontAlgn="base">
              <a:lnSpc>
                <a:spcPct val="107000"/>
              </a:lnSpc>
              <a:buNone/>
              <a:tabLst>
                <a:tab pos="457200" algn="l"/>
              </a:tabLst>
            </a:pPr>
            <a:br>
              <a:rPr lang="pl-PL" sz="6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l-PL" dirty="0"/>
          </a:p>
        </p:txBody>
      </p:sp>
      <p:sp>
        <p:nvSpPr>
          <p:cNvPr id="9" name="Strzałka: w prawo 8">
            <a:extLst>
              <a:ext uri="{FF2B5EF4-FFF2-40B4-BE49-F238E27FC236}">
                <a16:creationId xmlns:a16="http://schemas.microsoft.com/office/drawing/2014/main" id="{1AAB3A67-111D-AA2A-51BC-0FCD228C8315}"/>
              </a:ext>
            </a:extLst>
          </p:cNvPr>
          <p:cNvSpPr/>
          <p:nvPr/>
        </p:nvSpPr>
        <p:spPr>
          <a:xfrm>
            <a:off x="355315" y="1576815"/>
            <a:ext cx="1107746" cy="4726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: w prawo 10">
            <a:extLst>
              <a:ext uri="{FF2B5EF4-FFF2-40B4-BE49-F238E27FC236}">
                <a16:creationId xmlns:a16="http://schemas.microsoft.com/office/drawing/2014/main" id="{B010BC38-496A-FD16-F111-19368C715EAB}"/>
              </a:ext>
            </a:extLst>
          </p:cNvPr>
          <p:cNvSpPr/>
          <p:nvPr/>
        </p:nvSpPr>
        <p:spPr>
          <a:xfrm>
            <a:off x="324493" y="4110606"/>
            <a:ext cx="1138568" cy="4726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trzałka: w prawo 2">
            <a:extLst>
              <a:ext uri="{FF2B5EF4-FFF2-40B4-BE49-F238E27FC236}">
                <a16:creationId xmlns:a16="http://schemas.microsoft.com/office/drawing/2014/main" id="{538EC624-8123-D6BC-5A82-825FB4FBA35F}"/>
              </a:ext>
            </a:extLst>
          </p:cNvPr>
          <p:cNvSpPr/>
          <p:nvPr/>
        </p:nvSpPr>
        <p:spPr>
          <a:xfrm>
            <a:off x="324493" y="2837700"/>
            <a:ext cx="113856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4730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566976C8-FFE4-0253-FDEA-AA89595E1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1" kern="100" dirty="0">
                <a:latin typeface="Calibri" panose="020F0502020204030204" pitchFamily="34" charset="0"/>
                <a:cs typeface="Arial" panose="020B0604020202020204" pitchFamily="34" charset="0"/>
              </a:rPr>
              <a:t>Ubezpieczenie zawodników: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142D5D90-4259-09C7-858D-53BF5BF92C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9103" y="1825625"/>
            <a:ext cx="4430698" cy="4351338"/>
          </a:xfrm>
        </p:spPr>
        <p:txBody>
          <a:bodyPr/>
          <a:lstStyle/>
          <a:p>
            <a:pPr marL="0" indent="0">
              <a:buNone/>
            </a:pPr>
            <a:r>
              <a:rPr lang="pl-PL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 zakładce </a:t>
            </a:r>
            <a:r>
              <a:rPr lang="pl-PL" sz="18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Uwagi</a:t>
            </a:r>
            <a:r>
              <a:rPr lang="pl-PL" sz="1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wpisujemy do kiedy jest ważna polisa NNW.</a:t>
            </a:r>
          </a:p>
          <a:p>
            <a:pPr marL="0" indent="0">
              <a:buNone/>
            </a:pPr>
            <a:endParaRPr lang="pl-PL" sz="1800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1800" b="1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pl-PL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godnie z Ustawą o Sporcie z dnia 25 czerwca 2010r. (</a:t>
            </a:r>
            <a:r>
              <a:rPr lang="pl-PL" sz="18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Dz.U.Nr</a:t>
            </a:r>
            <a:r>
              <a:rPr lang="pl-PL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127, poz. 857 z </a:t>
            </a:r>
            <a:r>
              <a:rPr lang="pl-PL" sz="18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późń</a:t>
            </a:r>
            <a:r>
              <a:rPr lang="pl-PL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zm. art. 38) </a:t>
            </a:r>
            <a:r>
              <a:rPr lang="pl-PL" sz="18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ubezpieczenie musi obejmować minimum okres od 1 stycznia lub od daty wystawienia licencji do 31 grudnia bieżącego roku (roku na który wystawiana jest licencja)</a:t>
            </a:r>
            <a:br>
              <a:rPr lang="pl-PL" sz="18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l-PL" sz="18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pic>
        <p:nvPicPr>
          <p:cNvPr id="14" name="Symbol zastępczy zawartości 13">
            <a:extLst>
              <a:ext uri="{FF2B5EF4-FFF2-40B4-BE49-F238E27FC236}">
                <a16:creationId xmlns:a16="http://schemas.microsoft.com/office/drawing/2014/main" id="{77F8E3FA-C5AC-ACA1-A8F1-49670184D1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80898"/>
            <a:ext cx="5181600" cy="3040791"/>
          </a:xfrm>
        </p:spPr>
      </p:pic>
      <p:sp>
        <p:nvSpPr>
          <p:cNvPr id="11" name="Przycisk akcji: Dźwięk 10">
            <a:hlinkClick r:id="" action="ppaction://noaction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F3B580B4-CD83-02DF-4207-D26EBDDD8C8E}"/>
              </a:ext>
            </a:extLst>
          </p:cNvPr>
          <p:cNvSpPr/>
          <p:nvPr/>
        </p:nvSpPr>
        <p:spPr>
          <a:xfrm>
            <a:off x="719091" y="3034470"/>
            <a:ext cx="612559" cy="569866"/>
          </a:xfrm>
          <a:prstGeom prst="actionButtonSound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Strzałka: w prawo 11">
            <a:extLst>
              <a:ext uri="{FF2B5EF4-FFF2-40B4-BE49-F238E27FC236}">
                <a16:creationId xmlns:a16="http://schemas.microsoft.com/office/drawing/2014/main" id="{778903E3-DE84-DD74-6A7C-F8615B5E7374}"/>
              </a:ext>
            </a:extLst>
          </p:cNvPr>
          <p:cNvSpPr/>
          <p:nvPr/>
        </p:nvSpPr>
        <p:spPr>
          <a:xfrm>
            <a:off x="301840" y="1824432"/>
            <a:ext cx="1134863" cy="4726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448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FCBEE7-35B2-2868-6968-4158FF9FE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kern="100" dirty="0">
                <a:latin typeface="Calibri" panose="020F0502020204030204" pitchFamily="34" charset="0"/>
                <a:cs typeface="Arial" panose="020B0604020202020204" pitchFamily="34" charset="0"/>
              </a:rPr>
              <a:t>Badania lekarskie zawodników: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AF3849-2EFB-A1FA-5E7B-8431F551B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13" y="1411357"/>
            <a:ext cx="10359886" cy="4688998"/>
          </a:xfrm>
        </p:spPr>
        <p:txBody>
          <a:bodyPr>
            <a:normAutofit fontScale="92500"/>
          </a:bodyPr>
          <a:lstStyle/>
          <a:p>
            <a:pPr marL="0" indent="0" fontAlgn="base">
              <a:lnSpc>
                <a:spcPct val="107000"/>
              </a:lnSpc>
              <a:buNone/>
              <a:tabLst>
                <a:tab pos="457200" algn="l"/>
              </a:tabLst>
            </a:pPr>
            <a:br>
              <a:rPr lang="pl-PL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pl-PL" sz="16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Badania lekarskie zawodników są ważne i powinny być przeprowadzone zgodnie z zasadami określonymi w Rozporządzeniu 	Ministra Zdrowia z dnia 22 lipca 2016 r. w sprawie kwalifikacji lekarzy uprawnionych do wydawania zawodnikom orzeczeń 	lekarskich o stanie zdrowia oraz zakresu i częstotliwości wymaganych badań lekarskich niezbędnych do uzyskania tych 	orzeczeń (tekst jednolity ogłoszony obwieszczeniem Ministra Zdrowia z dnia 7 maja 2020 r. poz. 812).</a:t>
            </a:r>
            <a:br>
              <a:rPr lang="pl-PL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pl-PL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16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Orzeczenie lekarskie: 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fontAlgn="base">
              <a:lnSpc>
                <a:spcPts val="1950"/>
              </a:lnSpc>
              <a:buNone/>
            </a:pPr>
            <a:r>
              <a:rPr lang="pl-PL" sz="16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Orzeczenie wydaje </a:t>
            </a:r>
            <a:r>
              <a:rPr lang="pl-PL" sz="16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LEKARZ SPECJALISTA W DZIEDZINIE MEDYCYNY SPORTOWEJ</a:t>
            </a:r>
            <a:r>
              <a:rPr lang="pl-PL" sz="16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 w odniesieniu do zawodników niepełnosprawnych orzeczenie może wydać także lekarz specjalista w dziedzinie rehabilitacji medycznej.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fontAlgn="base">
              <a:lnSpc>
                <a:spcPts val="1950"/>
              </a:lnSpc>
              <a:buNone/>
            </a:pPr>
            <a:r>
              <a:rPr lang="pl-PL" sz="16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 odniesieniu </a:t>
            </a:r>
            <a:r>
              <a:rPr lang="pl-PL" sz="1600" b="1" kern="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 dzieci i młodzieży do ukończenia 21</a:t>
            </a:r>
            <a:r>
              <a:rPr lang="pl-PL" sz="1600" b="1" kern="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roku życia </a:t>
            </a:r>
            <a:r>
              <a:rPr lang="pl-PL" sz="16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oraz zawodników pomiędzy </a:t>
            </a:r>
            <a:r>
              <a:rPr lang="pl-PL" sz="1600" b="1" kern="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21. a 23. rokiem życia </a:t>
            </a:r>
            <a:r>
              <a:rPr lang="pl-PL" sz="16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orzeczenie może wydać </a:t>
            </a:r>
            <a:r>
              <a:rPr lang="pl-PL" sz="16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lekarz posiadający certyfikat ukończenia kursu wprowadzającego do specjalizacji w dziedzinie medycyny sportowej.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fontAlgn="base">
              <a:lnSpc>
                <a:spcPts val="1950"/>
              </a:lnSpc>
              <a:buNone/>
            </a:pPr>
            <a:r>
              <a:rPr lang="pl-PL" sz="16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 odniesieniu do dzieci i młodzieży </a:t>
            </a:r>
            <a:r>
              <a:rPr lang="pl-PL" sz="1600" b="1" kern="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 ukończenia </a:t>
            </a:r>
            <a:r>
              <a:rPr lang="pl-PL" sz="1600" b="1" kern="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19. roku życia </a:t>
            </a:r>
            <a:r>
              <a:rPr lang="pl-PL" sz="16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oraz w odniesieniu do zawodników pomiędzy </a:t>
            </a:r>
            <a:r>
              <a:rPr lang="pl-PL" sz="1600" b="1" kern="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19. a 23.</a:t>
            </a:r>
            <a:r>
              <a:rPr lang="pl-PL" sz="16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1600" b="1" kern="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rokiem życia </a:t>
            </a:r>
            <a:r>
              <a:rPr lang="pl-PL" sz="16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orzeczenie może wydać również </a:t>
            </a:r>
            <a:r>
              <a:rPr lang="pl-PL" sz="16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lekarz podstawowej opieki zdrowotnej.</a:t>
            </a:r>
          </a:p>
          <a:p>
            <a:pPr marL="0" lvl="0" indent="0" fontAlgn="base">
              <a:lnSpc>
                <a:spcPts val="1950"/>
              </a:lnSpc>
              <a:buNone/>
            </a:pPr>
            <a:endParaRPr lang="pl-PL" sz="900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fontAlgn="base">
              <a:lnSpc>
                <a:spcPts val="1950"/>
              </a:lnSpc>
              <a:buNone/>
            </a:pPr>
            <a:r>
              <a:rPr lang="pl-PL" sz="16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Jeśli lekarz na zaświadczeniu nie wpisze daty do kiedy są ważne badania, to są one ważne równo co do dnia na </a:t>
            </a:r>
            <a:r>
              <a:rPr lang="pl-PL" sz="16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12 miesięcy od daty wystawienia.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5AFBCA62-6C0E-7B4A-6E1B-AE847D3F9944}"/>
              </a:ext>
            </a:extLst>
          </p:cNvPr>
          <p:cNvSpPr/>
          <p:nvPr/>
        </p:nvSpPr>
        <p:spPr>
          <a:xfrm>
            <a:off x="403512" y="3872012"/>
            <a:ext cx="584146" cy="4726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5896A51E-2912-E7B5-EE6B-C67B6329F94D}"/>
              </a:ext>
            </a:extLst>
          </p:cNvPr>
          <p:cNvSpPr/>
          <p:nvPr/>
        </p:nvSpPr>
        <p:spPr>
          <a:xfrm>
            <a:off x="406314" y="4535135"/>
            <a:ext cx="581344" cy="4726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zycisk akcji: Dźwięk 7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56DBBBD5-A72A-1ACC-DD28-3DFCAAB5E8D7}"/>
              </a:ext>
            </a:extLst>
          </p:cNvPr>
          <p:cNvSpPr/>
          <p:nvPr/>
        </p:nvSpPr>
        <p:spPr>
          <a:xfrm>
            <a:off x="412567" y="1929075"/>
            <a:ext cx="581345" cy="647910"/>
          </a:xfrm>
          <a:prstGeom prst="actionButtonSound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1B0A4F66-3FF4-1F99-2B00-2E484F7614C3}"/>
              </a:ext>
            </a:extLst>
          </p:cNvPr>
          <p:cNvSpPr/>
          <p:nvPr/>
        </p:nvSpPr>
        <p:spPr>
          <a:xfrm>
            <a:off x="403512" y="3263367"/>
            <a:ext cx="581345" cy="4726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8408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CB9C060-4B10-5902-BAEC-9A60E9578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1" kern="100" dirty="0">
                <a:latin typeface="Calibri" panose="020F0502020204030204" pitchFamily="34" charset="0"/>
                <a:cs typeface="Arial" panose="020B0604020202020204" pitchFamily="34" charset="0"/>
              </a:rPr>
              <a:t>Rejestracja zawodników: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2F39021A-26F6-1634-3AF2-808DF0EAFA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1416" y="1690688"/>
            <a:ext cx="4485959" cy="4351338"/>
          </a:xfrm>
        </p:spPr>
        <p:txBody>
          <a:bodyPr>
            <a:normAutofit/>
          </a:bodyPr>
          <a:lstStyle/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l-PL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 polu </a:t>
            </a:r>
            <a:r>
              <a:rPr lang="pl-PL" sz="18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Przynależność</a:t>
            </a:r>
            <a:r>
              <a:rPr lang="pl-PL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wpisujemy skrót swojego województwa, jeżeli zawodnik zmienia klub na klub z innego województwa to należy edytować przynależność. Zawodnicy </a:t>
            </a:r>
            <a:r>
              <a:rPr lang="pl-PL" sz="18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BPK</a:t>
            </a:r>
            <a:r>
              <a:rPr lang="pl-PL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mają przynależność wg miejsca zamieszkania.</a:t>
            </a:r>
            <a:br>
              <a:rPr lang="pl-PL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l-PL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Jeśli zawodnik ma licencję PZJ, to zmianę przynależności klubowej musi wykupić w PZJ.</a:t>
            </a:r>
            <a:endParaRPr lang="pl-PL" sz="1800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6BE269F0-32A5-64D1-9015-06CD035250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71807"/>
            <a:ext cx="5585459" cy="2769931"/>
          </a:xfr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064F02D4-D87D-F54F-6928-74A4B498B94C}"/>
              </a:ext>
            </a:extLst>
          </p:cNvPr>
          <p:cNvSpPr/>
          <p:nvPr/>
        </p:nvSpPr>
        <p:spPr>
          <a:xfrm>
            <a:off x="7679185" y="3208498"/>
            <a:ext cx="701335" cy="965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DD2F72AF-F69C-42F7-B965-9F4DA34E1D3E}"/>
              </a:ext>
            </a:extLst>
          </p:cNvPr>
          <p:cNvSpPr/>
          <p:nvPr/>
        </p:nvSpPr>
        <p:spPr>
          <a:xfrm>
            <a:off x="8895425" y="2849733"/>
            <a:ext cx="772358" cy="1154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401146DF-1D81-081E-9F02-CA7F2F588F1B}"/>
              </a:ext>
            </a:extLst>
          </p:cNvPr>
          <p:cNvSpPr/>
          <p:nvPr/>
        </p:nvSpPr>
        <p:spPr>
          <a:xfrm>
            <a:off x="10039905" y="3208498"/>
            <a:ext cx="452761" cy="965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trzałka: w prawo 2">
            <a:extLst>
              <a:ext uri="{FF2B5EF4-FFF2-40B4-BE49-F238E27FC236}">
                <a16:creationId xmlns:a16="http://schemas.microsoft.com/office/drawing/2014/main" id="{36FA75EF-4AEE-D947-A656-2F7B5D295698}"/>
              </a:ext>
            </a:extLst>
          </p:cNvPr>
          <p:cNvSpPr/>
          <p:nvPr/>
        </p:nvSpPr>
        <p:spPr>
          <a:xfrm>
            <a:off x="290583" y="3945834"/>
            <a:ext cx="978408" cy="4726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1D356C33-6238-789A-77A7-A6FD89A5D7F8}"/>
              </a:ext>
            </a:extLst>
          </p:cNvPr>
          <p:cNvSpPr/>
          <p:nvPr/>
        </p:nvSpPr>
        <p:spPr>
          <a:xfrm>
            <a:off x="290583" y="1699264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A13B68F-A321-E315-CB2A-71A3A46A31FA}"/>
              </a:ext>
            </a:extLst>
          </p:cNvPr>
          <p:cNvSpPr/>
          <p:nvPr/>
        </p:nvSpPr>
        <p:spPr>
          <a:xfrm>
            <a:off x="6581905" y="1976967"/>
            <a:ext cx="984755" cy="1413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9361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4FD164-3BCA-6596-CF44-6E657321F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861" y="1464816"/>
            <a:ext cx="10515600" cy="3914428"/>
          </a:xfrm>
        </p:spPr>
        <p:txBody>
          <a:bodyPr>
            <a:normAutofit fontScale="25000" lnSpcReduction="20000"/>
          </a:bodyPr>
          <a:lstStyle/>
          <a:p>
            <a:pPr marL="0" lvl="0" indent="0" fontAlgn="base">
              <a:lnSpc>
                <a:spcPts val="1950"/>
              </a:lnSpc>
              <a:buNone/>
            </a:pPr>
            <a:br>
              <a:rPr lang="pl-PL" sz="2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72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Minimalny wiek zawodnika</a:t>
            </a:r>
            <a:r>
              <a:rPr lang="pl-PL" sz="7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od którego można wystawić licencję określają ściśle Regulaminy poszczególnych konkurencji. I tak dla przypomnienia </a:t>
            </a:r>
            <a:r>
              <a:rPr lang="pl-PL" sz="72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obecnie</a:t>
            </a:r>
            <a:r>
              <a:rPr lang="pl-PL" sz="7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wygląda to następująco: </a:t>
            </a:r>
            <a:endParaRPr lang="pl-PL" sz="7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7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Ujeżdżenie - od 8 lat </a:t>
            </a:r>
            <a:endParaRPr lang="pl-PL" sz="7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7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Skoki przez przeszkody - od 8 lat </a:t>
            </a:r>
            <a:endParaRPr lang="pl-PL" sz="7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7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WKKW - od 11 lat </a:t>
            </a:r>
            <a:endParaRPr lang="pl-PL" sz="7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7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Powożenie - od 12 lat </a:t>
            </a:r>
            <a:endParaRPr lang="pl-PL" sz="7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7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Woltyżerka - od 7 lat </a:t>
            </a:r>
            <a:endParaRPr lang="pl-PL" sz="7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7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Rajdy konne - od 10 lat 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l-PL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72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Niedozwolone jest wystawianie licencji młodszym zawodnikom w danej konkurencji !!!</a:t>
            </a:r>
            <a:endParaRPr lang="pl-PL" sz="72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fontAlgn="base">
              <a:lnSpc>
                <a:spcPct val="107000"/>
              </a:lnSpc>
              <a:spcAft>
                <a:spcPts val="800"/>
              </a:spcAft>
            </a:pPr>
            <a:endParaRPr lang="pl-PL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None/>
              <a:tabLst>
                <a:tab pos="457200" algn="l"/>
              </a:tabLst>
            </a:pPr>
            <a:endParaRPr lang="pl-PL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br>
              <a:rPr lang="pl-PL" sz="2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pl-PL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09C22927-42CF-AEB9-3407-98DFFBE01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b="1" kern="100" dirty="0">
                <a:latin typeface="Calibri" panose="020F0502020204030204" pitchFamily="34" charset="0"/>
                <a:cs typeface="Arial" panose="020B0604020202020204" pitchFamily="34" charset="0"/>
              </a:rPr>
              <a:t>Licencje zawodników:</a:t>
            </a:r>
          </a:p>
        </p:txBody>
      </p:sp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C0BB04EA-7430-E93E-787A-0756D9861ACC}"/>
              </a:ext>
            </a:extLst>
          </p:cNvPr>
          <p:cNvSpPr/>
          <p:nvPr/>
        </p:nvSpPr>
        <p:spPr>
          <a:xfrm>
            <a:off x="431515" y="4906633"/>
            <a:ext cx="581346" cy="4726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6694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949FEA-4717-276D-2DC0-AA8FDC6AD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kern="100" dirty="0">
                <a:latin typeface="Calibri" panose="020F0502020204030204" pitchFamily="34" charset="0"/>
                <a:cs typeface="Arial" panose="020B0604020202020204" pitchFamily="34" charset="0"/>
              </a:rPr>
              <a:t>Klasy sportowe/ uprawnienia sportowe: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0075C7-ED3C-2A09-D41A-D582A6B8D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5159" y="1858616"/>
            <a:ext cx="10515600" cy="3329609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7000"/>
              </a:lnSpc>
              <a:buNone/>
              <a:tabLst>
                <a:tab pos="457200" algn="l"/>
              </a:tabLst>
            </a:pPr>
            <a:r>
              <a:rPr lang="pl-PL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Przy nadawaniu wyższych uprawnień sportowych należy wpisać w zakładce </a:t>
            </a:r>
            <a:r>
              <a:rPr lang="pl-PL" sz="18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Klasy Sportowe </a:t>
            </a:r>
            <a:r>
              <a:rPr lang="pl-PL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 jakiej </a:t>
            </a:r>
            <a:r>
              <a:rPr lang="pl-PL" sz="18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podstawie są nadawana te uprawniania.</a:t>
            </a:r>
          </a:p>
          <a:p>
            <a:pPr marL="0" lvl="0" indent="0">
              <a:lnSpc>
                <a:spcPct val="107000"/>
              </a:lnSpc>
              <a:buNone/>
              <a:tabLst>
                <a:tab pos="457200" algn="l"/>
              </a:tabLst>
            </a:pPr>
            <a:endParaRPr lang="pl-PL" sz="900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07000"/>
              </a:lnSpc>
              <a:buNone/>
              <a:tabLst>
                <a:tab pos="457200" algn="l"/>
              </a:tabLst>
            </a:pPr>
            <a:r>
              <a:rPr lang="pl-PL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Jest różnica między uprawnieniami sportowymi, a klasami sportowymi. To co widzimy w zakładce Licencje w polu Konkurencje to są </a:t>
            </a:r>
            <a:r>
              <a:rPr lang="pl-PL" sz="18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uprawnienia sportowe.</a:t>
            </a:r>
          </a:p>
          <a:p>
            <a:pPr marL="0" lvl="0" indent="0">
              <a:lnSpc>
                <a:spcPct val="107000"/>
              </a:lnSpc>
              <a:buNone/>
              <a:tabLst>
                <a:tab pos="457200" algn="l"/>
              </a:tabLst>
            </a:pPr>
            <a:endParaRPr lang="pl-PL" sz="900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07000"/>
              </a:lnSpc>
              <a:buNone/>
              <a:tabLst>
                <a:tab pos="457200" algn="l"/>
              </a:tabLst>
            </a:pPr>
            <a:r>
              <a:rPr lang="pl-PL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 przypadku, gdy zawodnik ma licencję PZJ, po wpisaniu podstawy nadania mu uprawnień sportowych należy przesłać maila z prośbą o zmianę licencji PZJ na adres: </a:t>
            </a:r>
            <a:r>
              <a:rPr lang="pl-PL" sz="1800" u="none" strike="noStrike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licencje@pzj.pl</a:t>
            </a:r>
            <a:r>
              <a:rPr lang="pl-PL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marL="0" lvl="0" indent="0">
              <a:lnSpc>
                <a:spcPct val="107000"/>
              </a:lnSpc>
              <a:buNone/>
              <a:tabLst>
                <a:tab pos="457200" algn="l"/>
              </a:tabLst>
            </a:pPr>
            <a:endParaRPr lang="pl-PL" sz="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None/>
              <a:tabLst>
                <a:tab pos="457200" algn="l"/>
              </a:tabLst>
            </a:pPr>
            <a:r>
              <a:rPr lang="pl-PL" sz="1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Zabronione jest zmienianie przez WZJ uprawnień na licencji PZJ.</a:t>
            </a:r>
          </a:p>
          <a:p>
            <a:pPr marL="0" lvl="0" indent="0">
              <a:lnSpc>
                <a:spcPct val="107000"/>
              </a:lnSpc>
              <a:buNone/>
              <a:tabLst>
                <a:tab pos="457200" algn="l"/>
              </a:tabLst>
            </a:pPr>
            <a:endParaRPr lang="pl-PL" sz="100" kern="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5D787808-0534-F8F1-8658-844BD075DFFA}"/>
              </a:ext>
            </a:extLst>
          </p:cNvPr>
          <p:cNvSpPr/>
          <p:nvPr/>
        </p:nvSpPr>
        <p:spPr>
          <a:xfrm>
            <a:off x="204778" y="3773999"/>
            <a:ext cx="771752" cy="4726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3E0CE02A-0B4D-09C3-E488-AC1D34033131}"/>
              </a:ext>
            </a:extLst>
          </p:cNvPr>
          <p:cNvSpPr/>
          <p:nvPr/>
        </p:nvSpPr>
        <p:spPr>
          <a:xfrm>
            <a:off x="204778" y="4559176"/>
            <a:ext cx="750122" cy="4726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Strzałka: w prawo 7">
            <a:extLst>
              <a:ext uri="{FF2B5EF4-FFF2-40B4-BE49-F238E27FC236}">
                <a16:creationId xmlns:a16="http://schemas.microsoft.com/office/drawing/2014/main" id="{CC6C1984-FB23-6768-021C-0AB2CD6662BB}"/>
              </a:ext>
            </a:extLst>
          </p:cNvPr>
          <p:cNvSpPr/>
          <p:nvPr/>
        </p:nvSpPr>
        <p:spPr>
          <a:xfrm>
            <a:off x="240536" y="1936461"/>
            <a:ext cx="735994" cy="4726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Strzałka: w prawo 9">
            <a:extLst>
              <a:ext uri="{FF2B5EF4-FFF2-40B4-BE49-F238E27FC236}">
                <a16:creationId xmlns:a16="http://schemas.microsoft.com/office/drawing/2014/main" id="{53279EA2-28A3-A9FD-A318-610884623F98}"/>
              </a:ext>
            </a:extLst>
          </p:cNvPr>
          <p:cNvSpPr/>
          <p:nvPr/>
        </p:nvSpPr>
        <p:spPr>
          <a:xfrm>
            <a:off x="204778" y="2893623"/>
            <a:ext cx="764250" cy="4726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1095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A12A3068-40F6-BC38-4001-B45E11E08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10" y="830573"/>
            <a:ext cx="10233060" cy="502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7513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j i licencje na 2024" id="{A409FD58-0CDB-41D6-9BE8-9718FD72F2A6}" vid="{EE211E4B-3A2A-442E-B000-7C23314B54F3}"/>
    </a:ext>
  </a:extLst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j i licencje na 2024" id="{A409FD58-0CDB-41D6-9BE8-9718FD72F2A6}" vid="{F13FCA41-A544-49F4-B67C-B681B8D79EE9}"/>
    </a:ext>
  </a:extLst>
</a:theme>
</file>

<file path=ppt/theme/theme3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j i licencje na 2024" id="{A409FD58-0CDB-41D6-9BE8-9718FD72F2A6}" vid="{C6D00997-9429-4934-8848-F20ABBBDED6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Rej i licencje na 2024</Template>
  <TotalTime>584</TotalTime>
  <Words>1171</Words>
  <Application>Microsoft Office PowerPoint</Application>
  <PresentationFormat>Panoramiczny</PresentationFormat>
  <Paragraphs>103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Symbol</vt:lpstr>
      <vt:lpstr>Times New Roman</vt:lpstr>
      <vt:lpstr>Motyw pakietu Office</vt:lpstr>
      <vt:lpstr>1_Motyw pakietu Office</vt:lpstr>
      <vt:lpstr>2_Motyw pakietu Office</vt:lpstr>
      <vt:lpstr>  Wytyczne odnośnie rejestracji oraz licencji na rok 2025     </vt:lpstr>
      <vt:lpstr>  Wytyczne odnośnie rejestracji  oraz licencji zawodników    </vt:lpstr>
      <vt:lpstr>Jakie licencje wystawia WZJ a jakie PZJ?</vt:lpstr>
      <vt:lpstr>Ubezpieczenie zawodników:</vt:lpstr>
      <vt:lpstr>Badania lekarskie zawodników:</vt:lpstr>
      <vt:lpstr>Rejestracja zawodników:</vt:lpstr>
      <vt:lpstr>Licencje zawodników:</vt:lpstr>
      <vt:lpstr>Klasy sportowe/ uprawnienia sportowe:</vt:lpstr>
      <vt:lpstr>Prezentacja programu PowerPoint</vt:lpstr>
      <vt:lpstr>Klasy sportowe/ uprawnienia sportowe:</vt:lpstr>
      <vt:lpstr>Uprawnienia sportowe:</vt:lpstr>
      <vt:lpstr>Szkoleniowiec zawodników:</vt:lpstr>
      <vt:lpstr>Pozostałe uwagi:</vt:lpstr>
      <vt:lpstr>  Wytyczne odnośnie rejestracji  oraz licencji koni    </vt:lpstr>
      <vt:lpstr>  Paszport konia:</vt:lpstr>
      <vt:lpstr>Paszport konia:</vt:lpstr>
      <vt:lpstr>Paszport konia:</vt:lpstr>
      <vt:lpstr>Rejestracja konia:</vt:lpstr>
      <vt:lpstr>Uzupełnianie numerów UELN:</vt:lpstr>
      <vt:lpstr>Uzupełnianie numerów microchipów:</vt:lpstr>
      <vt:lpstr>Uzupełnianie pełnych rodowodów:</vt:lpstr>
      <vt:lpstr>Właściciel oraz hodowca konia:</vt:lpstr>
      <vt:lpstr>Zmiana właściciela konia:</vt:lpstr>
      <vt:lpstr>Pozostałe uwagi: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Wytyczne odnośnie rejestracji oraz licencji na rok 2024    </dc:title>
  <dc:creator>Malgorzata Krawczyk</dc:creator>
  <cp:lastModifiedBy>Malgorzata Krawczyk</cp:lastModifiedBy>
  <cp:revision>65</cp:revision>
  <dcterms:created xsi:type="dcterms:W3CDTF">2023-12-08T15:59:47Z</dcterms:created>
  <dcterms:modified xsi:type="dcterms:W3CDTF">2024-11-10T14:18:54Z</dcterms:modified>
</cp:coreProperties>
</file>