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6" r:id="rId5"/>
    <p:sldId id="265" r:id="rId6"/>
    <p:sldId id="274" r:id="rId7"/>
    <p:sldId id="267" r:id="rId8"/>
    <p:sldId id="275" r:id="rId9"/>
    <p:sldId id="268" r:id="rId10"/>
    <p:sldId id="269" r:id="rId11"/>
    <p:sldId id="270" r:id="rId12"/>
    <p:sldId id="276" r:id="rId13"/>
    <p:sldId id="264" r:id="rId14"/>
    <p:sldId id="257" r:id="rId15"/>
    <p:sldId id="271" r:id="rId16"/>
    <p:sldId id="272" r:id="rId17"/>
    <p:sldId id="258" r:id="rId18"/>
    <p:sldId id="259" r:id="rId19"/>
    <p:sldId id="260" r:id="rId20"/>
    <p:sldId id="261" r:id="rId21"/>
    <p:sldId id="262" r:id="rId22"/>
    <p:sldId id="263" r:id="rId23"/>
    <p:sldId id="273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A9116D-7A01-3775-5189-710047C8A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10C76C-7AE0-F374-3419-C5DE86AC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C9A1C6-0E96-ED1F-C998-B9304C85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48D257-412D-107E-4F04-3B5C8BB9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632D1-DA03-C038-BE39-479709F3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21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4E399-DF66-4614-7517-0BFB36E9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8C8BA6-4A9F-CD96-411E-09EEE9026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ABF391-7276-FDE9-313A-9A3E8551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77C67E-E058-7EB7-8EC1-8A8FC3D5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8AC7AB-2B3C-50E9-42FD-45618FBA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01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AA8E131-4689-9B8B-C633-B623BF84B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335D16-364D-A131-571E-6DB1053EE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D4844E-7293-F103-197C-0411405D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D3F54E-E283-7AF3-7274-21365EB0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826391-C7C1-88AC-8A62-E6BC958C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90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A01F08-4D1A-1035-6076-578A8B31C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97BA97-8A0C-9BB5-F793-6831ED706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46237A-C6CF-0680-7D7D-5F9B04CB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3D68A6-0B17-EAD3-8CB5-6D88A93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141D6D-17B0-542B-205E-B4D5A542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0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1F47E9-7D94-FA5D-7DAB-3A19FD3B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7EB0D6-C20F-8E8A-5283-37CC8E79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783465-3736-5EB9-69CF-0EBB9227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8D3242-5950-E1FE-82CA-B8A7D68F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60D5B6-6570-4DDE-3306-E221CF8C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11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40B99-E92A-B0AE-2038-6FAB1703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3D47A8-6E92-8537-B4A1-66CE16D7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B3B08-246A-3108-77DC-3D25813E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937CB7-F820-A6F9-86E7-00DF79D5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99A3B3-2FCD-CE40-DC75-C853D35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61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934685-EB39-0686-874A-9C4D2593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959B8-3E64-CD2B-3936-1C906B847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9CB110-1A1D-4F03-9B31-845DB1F79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905E15-86F0-395C-D76E-27B3EFEC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4EA88A-F996-D201-A584-9F01EACB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DC8A6C-7A7C-3079-74BD-4864A0FF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74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F5340F-9B4D-7F5E-19B1-E8395A5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77CA06-DC4F-ECEC-D5B4-B32B60AA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B8C2A4-6C7F-3F29-3E68-2EC1AD09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60DB6AF-C446-E239-EDE4-DEEEA74D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2E035D-C4C4-1770-51BA-A308DBA02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04B957-10B6-D23A-4432-F01994B9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8BE9E53-7DA9-9CC8-A6D4-96615AD6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0EBBDA5-B9F4-328C-15D8-DEA283C4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74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B00D8-AD2C-0366-5E46-2E6ABBED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46D0972-818A-B428-6BE0-6665014A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00D461-198A-CF30-B01E-FC1998E4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59A2B4-8481-7B79-42E1-8B7AB1A4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51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E7B538-A566-3208-5CD5-5F401EE7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A81E017-DC63-88C5-D26A-C18D2F08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8D45B5-86CF-49EA-F190-5AA8DD74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15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337AB-B81F-B2E5-B952-F833640D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FF464D-8418-18B6-A3F5-B7C7D259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B3C131-E7AF-48C5-63D6-DD0B76259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BC38F5-BD93-B3AB-F322-632BD7BA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6D78B-D890-C6ED-5CB9-23F69325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6750D6-4AE6-606B-AC6D-E5A9C1C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55E54-7957-F293-B17D-C0258466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582358-B4F4-C8BE-6A41-AF66B0C43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B2218E-9F4C-F9BD-34FF-8014296C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9DCC1E-8EA4-0C6F-5685-843A6D38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C1C8F0-9354-175E-65DA-0B9EAE83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27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6DE27A-CD10-FD47-9B11-EE6C7EB7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BE7D8-5441-EB77-4258-F0BC5B0EB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91EBE8-ED7F-4E8B-1E6A-2BDBC92CD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A52045-B5CC-48B9-B7C7-50152938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68A2BA-BE15-D542-6908-A07973A8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B8F6AF-9E1E-2305-524A-E75387BE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09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A1F72-2078-70EB-5E2C-96BD2A5A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F2CC52-E663-6101-6CEA-C75875FD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37BF0F-BDF7-2995-C040-95AED66F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0C64B7-B66C-1EFD-36E7-BA433D30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D60BD5-C757-C03F-E040-A0141F16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99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C18B85-6F57-131C-8C67-209197B4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2197B60-A23E-CFC6-B9E3-044622B48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031F1D-F3D8-93F5-83A7-917180E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7AC529-4B47-612C-5DE1-70CD44E9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0998CC-5160-ED40-5EFF-D1C0245B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082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A01F08-4D1A-1035-6076-578A8B31C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97BA97-8A0C-9BB5-F793-6831ED706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46237A-C6CF-0680-7D7D-5F9B04CB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3D68A6-0B17-EAD3-8CB5-6D88A93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141D6D-17B0-542B-205E-B4D5A542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420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1F47E9-7D94-FA5D-7DAB-3A19FD3B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7EB0D6-C20F-8E8A-5283-37CC8E79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783465-3736-5EB9-69CF-0EBB9227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8D3242-5950-E1FE-82CA-B8A7D68F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60D5B6-6570-4DDE-3306-E221CF8C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225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40B99-E92A-B0AE-2038-6FAB1703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3D47A8-6E92-8537-B4A1-66CE16D7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B3B08-246A-3108-77DC-3D25813E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937CB7-F820-A6F9-86E7-00DF79D5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99A3B3-2FCD-CE40-DC75-C853D35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270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934685-EB39-0686-874A-9C4D2593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959B8-3E64-CD2B-3936-1C906B847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9CB110-1A1D-4F03-9B31-845DB1F79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905E15-86F0-395C-D76E-27B3EFEC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4EA88A-F996-D201-A584-9F01EACB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DC8A6C-7A7C-3079-74BD-4864A0FF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637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F5340F-9B4D-7F5E-19B1-E8395A5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77CA06-DC4F-ECEC-D5B4-B32B60AA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B8C2A4-6C7F-3F29-3E68-2EC1AD09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60DB6AF-C446-E239-EDE4-DEEEA74D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2E035D-C4C4-1770-51BA-A308DBA02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04B957-10B6-D23A-4432-F01994B9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8BE9E53-7DA9-9CC8-A6D4-96615AD6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0EBBDA5-B9F4-328C-15D8-DEA283C4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00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B00D8-AD2C-0366-5E46-2E6ABBED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46D0972-818A-B428-6BE0-6665014A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00D461-198A-CF30-B01E-FC1998E4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59A2B4-8481-7B79-42E1-8B7AB1A4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413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E7B538-A566-3208-5CD5-5F401EE7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A81E017-DC63-88C5-D26A-C18D2F08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8D45B5-86CF-49EA-F190-5AA8DD74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00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C35CA9-35AD-9A6C-2BD7-6D9380F3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CBDD29-6EFF-BD40-23E0-2DC46AA1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EF153B-BAE1-192F-7F0B-86F2E7B4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EFD5C2-4BE3-CBB7-AF2C-A887188E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FD86CA-8E1C-D0FA-3427-C96F90B9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837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3337AB-B81F-B2E5-B952-F833640D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FF464D-8418-18B6-A3F5-B7C7D259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B3C131-E7AF-48C5-63D6-DD0B76259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BC38F5-BD93-B3AB-F322-632BD7BA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6D78B-D890-C6ED-5CB9-23F69325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6750D6-4AE6-606B-AC6D-E5A9C1C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017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6DE27A-CD10-FD47-9B11-EE6C7EB7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BE7D8-5441-EB77-4258-F0BC5B0EB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91EBE8-ED7F-4E8B-1E6A-2BDBC92CD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A52045-B5CC-48B9-B7C7-50152938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68A2BA-BE15-D542-6908-A07973A8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B8F6AF-9E1E-2305-524A-E75387BE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579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A1F72-2078-70EB-5E2C-96BD2A5A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F2CC52-E663-6101-6CEA-C75875FD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37BF0F-BDF7-2995-C040-95AED66F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0C64B7-B66C-1EFD-36E7-BA433D30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D60BD5-C757-C03F-E040-A0141F16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20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C18B85-6F57-131C-8C67-209197B4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2197B60-A23E-CFC6-B9E3-044622B48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031F1D-F3D8-93F5-83A7-917180E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7AC529-4B47-612C-5DE1-70CD44E9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0998CC-5160-ED40-5EFF-D1C0245B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34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A28562-7C57-F6FF-840B-A0B303F4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544B3C-E1EC-19D9-5DDC-3F516ACD2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2935AD-A565-4A9D-1D5F-858DB9FFE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0E8FC5-C723-6A80-9567-04C4AAC6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2DB91C3-0734-F122-C666-F86C2835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62A111E-A675-1972-88ED-DF4C307B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26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9C909-8D2D-C3E4-9CA2-D4A425F7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978261-98E6-99BC-39CA-9849E47A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682D9E-91AB-D210-E904-86AE0387D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6B8120-20C8-8592-4E9E-C723F24CA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120BC4F-425D-3C96-4AFC-FDE30C547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4E352F-5421-0C87-682E-2B663525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C1E9CD4-CFC7-23AF-799E-148226F4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1794CB2-08F7-AA50-91BF-2746E28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9E59A-D198-9225-C5D4-E4B079A0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816DC4-B9F2-318C-225F-5B0C70A7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218FE0-232D-7922-D3D2-D8830748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5DFBBA4-E0A0-8880-8F02-4FCF5080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21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EA11B45-F3D4-A49E-2894-7B31ED95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E5D9E2-23D7-8ABE-3850-3719A6D1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D37871-414D-FE9C-3C70-F23F2B9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53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8D473-C75B-7774-A370-1B891DC0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9FEFEF-1B0D-4A35-B809-0F514E33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2C317C-03E3-E5F0-9C4A-0BFB9798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C8F80D-34B5-E4E3-A262-E4562F7C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B1FBC9-0B72-3A4E-71F6-29D58AF4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635664-544E-B912-4FA6-9A1518AC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7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6594B8-9763-3400-802C-B2096CD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6A72BEC-9B80-7EED-1B02-F31DB00B7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DA0330A-8479-07A4-3C2D-F7C9BEECE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9ED1AC-3C1F-D22E-14CB-86264E68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E2D71E-5F93-5E4A-4847-AD4A66AB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E8A2BA-08B8-9C5F-B22F-5CEE3E7B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0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3E0C68A-45A3-FD8E-24F5-C093E58D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5D5601-BF4D-2095-A1DF-5B119CB47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681970-8E9C-CB00-B277-D00EE014E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0272-8F37-48C9-8D6B-B6CC09C54242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FA74A8-AA07-B3E6-0CF6-45676FC49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6E21FB-52CE-9D7B-58C7-B26EFFD7E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1E1DA-4CE8-4998-BE63-9605049E168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196238A-7A5D-5931-F432-77F65276A4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220" y="530295"/>
            <a:ext cx="716559" cy="995221"/>
          </a:xfrm>
          <a:prstGeom prst="rect">
            <a:avLst/>
          </a:prstGeom>
        </p:spPr>
      </p:pic>
      <p:sp>
        <p:nvSpPr>
          <p:cNvPr id="8" name="Schemat blokowy: dokument 7">
            <a:extLst>
              <a:ext uri="{FF2B5EF4-FFF2-40B4-BE49-F238E27FC236}">
                <a16:creationId xmlns:a16="http://schemas.microsoft.com/office/drawing/2014/main" id="{6CDC22D3-F089-D0D2-9864-E375CCB3E712}"/>
              </a:ext>
            </a:extLst>
          </p:cNvPr>
          <p:cNvSpPr/>
          <p:nvPr userDrawn="1"/>
        </p:nvSpPr>
        <p:spPr>
          <a:xfrm rot="10800000">
            <a:off x="0" y="6189663"/>
            <a:ext cx="12192000" cy="730335"/>
          </a:xfrm>
          <a:prstGeom prst="flowChart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40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96F894-C2EC-1495-CDE2-5180FC4A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D5340-2FEA-4A8C-6C3B-8D717CF6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72588F-5498-DD58-D07E-EA51FD203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F6A5D9-8FD7-0349-A35C-EB87307F0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845DAA-E702-66C8-7594-DCD23F6A3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96F894-C2EC-1495-CDE2-5180FC4A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3D5340-2FEA-4A8C-6C3B-8D717CF6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72588F-5498-DD58-D07E-EA51FD203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84A0-BFC5-4A92-A396-FBA9314C2CB9}" type="datetimeFigureOut">
              <a:rPr lang="pl-PL" smtClean="0"/>
              <a:t>09.12.2023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F6A5D9-8FD7-0349-A35C-EB87307F0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845DAA-E702-66C8-7594-DCD23F6A3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095E-2602-45FD-ADED-1ADCD551D6C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chemat blokowy: dokument 6">
            <a:extLst>
              <a:ext uri="{FF2B5EF4-FFF2-40B4-BE49-F238E27FC236}">
                <a16:creationId xmlns:a16="http://schemas.microsoft.com/office/drawing/2014/main" id="{0B631E89-41D4-D42E-D880-2B01CD7AE04B}"/>
              </a:ext>
            </a:extLst>
          </p:cNvPr>
          <p:cNvSpPr/>
          <p:nvPr userDrawn="1"/>
        </p:nvSpPr>
        <p:spPr>
          <a:xfrm rot="10800000">
            <a:off x="0" y="6127707"/>
            <a:ext cx="12192000" cy="730335"/>
          </a:xfrm>
          <a:prstGeom prst="flowChart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94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icencje@pzj.p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FBCD4-3FFA-C15D-E692-9640E70C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598" y="2416514"/>
            <a:ext cx="9144000" cy="2387600"/>
          </a:xfrm>
        </p:spPr>
        <p:txBody>
          <a:bodyPr>
            <a:normAutofit fontScale="90000"/>
          </a:bodyPr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pl-PL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9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Wytyczne odnośnie rejestracji oraz licencji na rok 2024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8D72DEDC-0C2D-5213-60DD-F07ED02FD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080" y="4187665"/>
            <a:ext cx="9144000" cy="1655762"/>
          </a:xfrm>
        </p:spPr>
        <p:txBody>
          <a:bodyPr/>
          <a:lstStyle/>
          <a:p>
            <a:r>
              <a:rPr lang="pl-PL" dirty="0"/>
              <a:t>Spotkanie z przedstawicielami WZJ</a:t>
            </a:r>
          </a:p>
        </p:txBody>
      </p:sp>
    </p:spTree>
    <p:extLst>
      <p:ext uri="{BB962C8B-B14F-4D97-AF65-F5344CB8AC3E}">
        <p14:creationId xmlns:p14="http://schemas.microsoft.com/office/powerpoint/2010/main" val="208787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4C9F11-FC9F-C8AF-5D98-B6D594A3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Pozostałe uwagi: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1E68C4-2F8F-C71C-8E64-FB478293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7" y="1597025"/>
            <a:ext cx="9693965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wpisujemy licencję na przyszły rok jeszcze w tym roku, to 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edytować datę 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wpisać od 01.01.2024 do 31.12.2024.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używamy </a:t>
            </a:r>
            <a:r>
              <a:rPr lang="pl-PL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Caps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Lock.</a:t>
            </a:r>
          </a:p>
          <a:p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AFDFC84E-BFF0-02DF-5F76-8E68991855C1}"/>
              </a:ext>
            </a:extLst>
          </p:cNvPr>
          <p:cNvSpPr/>
          <p:nvPr/>
        </p:nvSpPr>
        <p:spPr>
          <a:xfrm>
            <a:off x="366686" y="1597025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A4C73F93-9D2E-EFF0-87F6-F71138D33E49}"/>
              </a:ext>
            </a:extLst>
          </p:cNvPr>
          <p:cNvSpPr/>
          <p:nvPr/>
        </p:nvSpPr>
        <p:spPr>
          <a:xfrm>
            <a:off x="348996" y="260405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3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FBCD4-3FFA-C15D-E692-9640E70C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887" y="2611723"/>
            <a:ext cx="9144000" cy="2387600"/>
          </a:xfrm>
        </p:spPr>
        <p:txBody>
          <a:bodyPr>
            <a:normAutofit fontScale="90000"/>
          </a:bodyPr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pl-PL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Wytyczne odnośnie rejestracji </a:t>
            </a:r>
            <a:b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licencji koni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14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0929E-126F-75EC-48E2-6791E6AC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pl-PL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Paszport konia:</a:t>
            </a: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EA092A-146D-F1F8-0817-E5FB16664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991" y="1825624"/>
            <a:ext cx="4820479" cy="4351338"/>
          </a:xfrm>
        </p:spPr>
        <p:txBody>
          <a:bodyPr/>
          <a:lstStyle/>
          <a:p>
            <a:pPr indent="0" algn="just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Odróżnianie </a:t>
            </a:r>
            <a:r>
              <a:rPr lang="pl-PL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numerów paszportów 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urzędowych od </a:t>
            </a:r>
            <a:r>
              <a:rPr lang="pl-PL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numerów przyżyciowych</a:t>
            </a:r>
            <a:r>
              <a:rPr lang="pl-PL" sz="18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(UELN).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242424"/>
                </a:solidFill>
                <a:latin typeface="Calibri" panose="020F0502020204030204" pitchFamily="34" charset="0"/>
              </a:rPr>
              <a:t>Legenda: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FF0000"/>
                </a:solidFill>
                <a:latin typeface="Calibri" panose="020F0502020204030204" pitchFamily="34" charset="0"/>
              </a:rPr>
              <a:t>    numer paszportu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pl-PL" sz="1800" dirty="0">
                <a:solidFill>
                  <a:srgbClr val="00B050"/>
                </a:solidFill>
                <a:ea typeface="Calibri" panose="020F0502020204030204" pitchFamily="34" charset="0"/>
              </a:rPr>
              <a:t>n</a:t>
            </a:r>
            <a:r>
              <a:rPr lang="pl-PL" sz="18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umer UELN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70C0"/>
                </a:solidFill>
                <a:ea typeface="Calibri" panose="020F0502020204030204" pitchFamily="34" charset="0"/>
              </a:rPr>
              <a:t>    numer </a:t>
            </a:r>
            <a:r>
              <a:rPr lang="pl-PL" sz="1800" dirty="0" err="1">
                <a:solidFill>
                  <a:srgbClr val="0070C0"/>
                </a:solidFill>
                <a:ea typeface="Calibri" panose="020F0502020204030204" pitchFamily="34" charset="0"/>
              </a:rPr>
              <a:t>mikrochipa</a:t>
            </a:r>
            <a:endParaRPr lang="pl-PL" sz="18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F90D5DA-1A05-09B4-3D96-172B3A87F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6563"/>
            <a:ext cx="5181600" cy="3589461"/>
          </a:xfrm>
        </p:spPr>
      </p:pic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C9882EFE-40ED-7EA2-1E96-735A77793277}"/>
              </a:ext>
            </a:extLst>
          </p:cNvPr>
          <p:cNvSpPr/>
          <p:nvPr/>
        </p:nvSpPr>
        <p:spPr>
          <a:xfrm>
            <a:off x="244105" y="238539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07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E36052F8-C2EA-E922-4300-7B145F1A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Paszport konia:</a:t>
            </a:r>
            <a:endParaRPr lang="pl-PL" dirty="0"/>
          </a:p>
        </p:txBody>
      </p:sp>
      <p:pic>
        <p:nvPicPr>
          <p:cNvPr id="23" name="Symbol zastępczy zawartości 22">
            <a:extLst>
              <a:ext uri="{FF2B5EF4-FFF2-40B4-BE49-F238E27FC236}">
                <a16:creationId xmlns:a16="http://schemas.microsoft.com/office/drawing/2014/main" id="{9F6C13C3-A4CB-2351-40BF-E84134E8C9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25" name="Symbol zastępczy zawartości 24">
            <a:extLst>
              <a:ext uri="{FF2B5EF4-FFF2-40B4-BE49-F238E27FC236}">
                <a16:creationId xmlns:a16="http://schemas.microsoft.com/office/drawing/2014/main" id="{14D9BAC3-1408-46CA-628E-2AEFCA7B1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82615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5119D-1412-98C3-6B67-2B45D409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Paszport konia: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83BE153-E9F8-0046-5B0D-156C72FCB8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B246177-8C6D-7686-D41E-8A92049771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2" y="1825625"/>
            <a:ext cx="3263095" cy="4351338"/>
          </a:xfrm>
        </p:spPr>
      </p:pic>
    </p:spTree>
    <p:extLst>
      <p:ext uri="{BB962C8B-B14F-4D97-AF65-F5344CB8AC3E}">
        <p14:creationId xmlns:p14="http://schemas.microsoft.com/office/powerpoint/2010/main" val="115996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902FBB-BAFE-FB70-6F72-E297CAAD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latin typeface="Calibri" panose="020F0502020204030204" pitchFamily="34" charset="0"/>
              </a:rPr>
              <a:t>Rejestracja konia: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3783F-B4A1-980F-1A48-557C8F2E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817" y="1808922"/>
            <a:ext cx="9273433" cy="4481057"/>
          </a:xfrm>
        </p:spPr>
        <p:txBody>
          <a:bodyPr/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Rejestrowanie konia tylko na </a:t>
            </a:r>
            <a:r>
              <a:rPr lang="pl-PL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właściciela wpisanego do paszportu</a:t>
            </a: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 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przez związek hodowców koniowatych uznany do prowadzenia księgi hodowlanej koni danej rasy. Np. regionalne oddziały Polskiego Związku Hodowców Koni, </a:t>
            </a:r>
            <a:r>
              <a:rPr lang="pl-PL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Polish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Jockey Club, Trakeński Związek Hodowców Koni.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pl-PL" sz="1800" b="1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pl-PL" sz="18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ówi o tym Ustawa o Systemie Identyfikacji i Rejestracji Zwierząt z dnia 04.11.2022 wraz ze zmianami (Obwieszczenie Marszałka Sejmu Rzeczpospolitej Polskiej z dnia 02.08.2023).</a:t>
            </a:r>
          </a:p>
          <a:p>
            <a:pPr marL="457200" indent="0"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Umowa kupna-sprzedaży nie daje nam możliwości zarejestrowania konia 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nowego właściciela, tylko wpis w paszporcie z danymi właściciela potwierdzony np. przez OZHK.</a:t>
            </a:r>
          </a:p>
          <a:p>
            <a:pPr marL="0" indent="0">
              <a:buNone/>
            </a:pPr>
            <a:endParaRPr lang="pl-PL" sz="18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Rejestrowanie konia tylko na podstawie paszportu urzędowego, może być </a:t>
            </a:r>
            <a:r>
              <a:rPr lang="pl-PL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scan</a:t>
            </a: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paszportu, ale nie może być sam druk rejestracji.</a:t>
            </a:r>
            <a:b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547CA194-D987-7B84-7C9A-2BC1EF601643}"/>
              </a:ext>
            </a:extLst>
          </p:cNvPr>
          <p:cNvSpPr/>
          <p:nvPr/>
        </p:nvSpPr>
        <p:spPr>
          <a:xfrm>
            <a:off x="602748" y="1690688"/>
            <a:ext cx="1351723" cy="565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F3968268-359E-1C0C-2BBE-FD89F7A9A144}"/>
              </a:ext>
            </a:extLst>
          </p:cNvPr>
          <p:cNvSpPr/>
          <p:nvPr/>
        </p:nvSpPr>
        <p:spPr>
          <a:xfrm>
            <a:off x="602749" y="4884771"/>
            <a:ext cx="1351723" cy="565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źwięk 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A8AE2F5-2F5A-C7CC-0A4A-DFB5D5EF509E}"/>
              </a:ext>
            </a:extLst>
          </p:cNvPr>
          <p:cNvSpPr/>
          <p:nvPr/>
        </p:nvSpPr>
        <p:spPr>
          <a:xfrm>
            <a:off x="1248794" y="3111890"/>
            <a:ext cx="705678" cy="634219"/>
          </a:xfrm>
          <a:prstGeom prst="actionButtonSoun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289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53743-B70B-91F3-C450-C939D084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Uzupełnianie numerów UELN:</a:t>
            </a:r>
            <a:endParaRPr lang="pl-PL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00F6FA-C7D3-ED1A-BAEE-F7DBC0B4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85547"/>
            <a:ext cx="6739847" cy="41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13025-EAF2-FF0D-9E0A-DE5AA4AB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Uzupełnianie numerów </a:t>
            </a:r>
            <a:r>
              <a:rPr lang="pl-PL" sz="3600" b="1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microchipów</a:t>
            </a:r>
            <a:r>
              <a:rPr lang="pl-PL" sz="36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13F953E-DF20-9ED8-C9B6-9D7CC859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3" y="1515358"/>
            <a:ext cx="9750175" cy="43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2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1F4AE-C548-41DA-D3F0-8E94D5E3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Uzupełnianie pełnych rodowodów:</a:t>
            </a:r>
            <a:endParaRPr lang="pl-PL" sz="36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8451A8-318D-91A4-309C-89B8F73A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19" y="1690688"/>
            <a:ext cx="9770724" cy="42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B1F12-5BC6-BE12-8454-DF5809A4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latin typeface="Calibri" panose="020F0502020204030204" pitchFamily="34" charset="0"/>
              </a:rPr>
              <a:t>Właściciel oraz hodowca konia: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9FE5F8-ED0C-3F1B-547B-550D76BD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730" y="1825625"/>
            <a:ext cx="918707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Jeśli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koń ma licencję PZJ</a:t>
            </a: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, to zmiana właściciela musi być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wykupiona w PZJ.</a:t>
            </a:r>
          </a:p>
          <a:p>
            <a:pPr marL="0" indent="0">
              <a:buNone/>
            </a:pPr>
            <a:endParaRPr lang="pl-PL" sz="18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Zmiana właściciela poprzez ikonę: „Zmień”, a nie usunięcie poprzedniego właściciela i nadpisanie danymi nowego.</a:t>
            </a:r>
          </a:p>
          <a:p>
            <a:pPr marL="0" indent="0">
              <a:buNone/>
            </a:pPr>
            <a:endParaRPr lang="pl-PL" sz="1800" dirty="0">
              <a:solidFill>
                <a:srgbClr val="242424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Dodawanie nowych właścicieli, gdy jest to osoba fizyczna, jako Osobę obowiązkowo z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numerem PESEL</a:t>
            </a: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, a gdy jest to firma, jako Instytucję z numerem NIP lub REGON.</a:t>
            </a:r>
          </a:p>
          <a:p>
            <a:pPr marL="0" indent="0">
              <a:buNone/>
            </a:pPr>
            <a:endParaRPr lang="pl-PL" sz="1800" dirty="0">
              <a:solidFill>
                <a:srgbClr val="242424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Wpisywanie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kompletnej nazwy hodowcy</a:t>
            </a:r>
            <a:r>
              <a:rPr lang="pl-PL" sz="1800" dirty="0">
                <a:solidFill>
                  <a:srgbClr val="242424"/>
                </a:solidFill>
                <a:effectLst/>
                <a:ea typeface="Calibri" panose="020F0502020204030204" pitchFamily="34" charset="0"/>
              </a:rPr>
              <a:t>: imienia i nazwiska lub nazwy firmy.</a:t>
            </a:r>
            <a:endParaRPr lang="pl-PL" sz="1800" dirty="0">
              <a:solidFill>
                <a:srgbClr val="242424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527E9181-CB1E-97FB-902B-B3744C454361}"/>
              </a:ext>
            </a:extLst>
          </p:cNvPr>
          <p:cNvSpPr/>
          <p:nvPr/>
        </p:nvSpPr>
        <p:spPr>
          <a:xfrm>
            <a:off x="636104" y="1754021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F60E85B6-C1F2-E979-CCC0-49705531611B}"/>
              </a:ext>
            </a:extLst>
          </p:cNvPr>
          <p:cNvSpPr/>
          <p:nvPr/>
        </p:nvSpPr>
        <p:spPr>
          <a:xfrm>
            <a:off x="636104" y="2629057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137FB5F4-F020-D165-6018-D704AFA29D73}"/>
              </a:ext>
            </a:extLst>
          </p:cNvPr>
          <p:cNvSpPr/>
          <p:nvPr/>
        </p:nvSpPr>
        <p:spPr>
          <a:xfrm>
            <a:off x="636104" y="3598321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A44B27C1-A726-70B1-0976-BD189BA991D7}"/>
              </a:ext>
            </a:extLst>
          </p:cNvPr>
          <p:cNvSpPr/>
          <p:nvPr/>
        </p:nvSpPr>
        <p:spPr>
          <a:xfrm>
            <a:off x="636104" y="4440365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09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FBCD4-3FFA-C15D-E692-9640E70C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71" y="2642546"/>
            <a:ext cx="9144000" cy="2387600"/>
          </a:xfrm>
        </p:spPr>
        <p:txBody>
          <a:bodyPr>
            <a:normAutofit fontScale="90000"/>
          </a:bodyPr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pl-PL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Wytyczne odnośnie rejestracji </a:t>
            </a:r>
            <a:b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49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licencji zawodników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2030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DDDD1D-24F8-70A0-F869-5A78C45B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242424"/>
                </a:solidFill>
                <a:latin typeface="Calibri" panose="020F0502020204030204" pitchFamily="34" charset="0"/>
              </a:rPr>
              <a:t>Zmiana właściciela konia: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DEC3BB-9DDA-DF1A-D5C1-C6563BE2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02" y="1564480"/>
            <a:ext cx="8842625" cy="429943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E698C50-85FF-2E45-E4CA-F9DD3BF808AC}"/>
              </a:ext>
            </a:extLst>
          </p:cNvPr>
          <p:cNvSpPr/>
          <p:nvPr/>
        </p:nvSpPr>
        <p:spPr>
          <a:xfrm>
            <a:off x="6401805" y="3149364"/>
            <a:ext cx="832207" cy="1232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05C1A34-D8B4-5071-6F0D-B58D38869A9C}"/>
              </a:ext>
            </a:extLst>
          </p:cNvPr>
          <p:cNvSpPr/>
          <p:nvPr/>
        </p:nvSpPr>
        <p:spPr>
          <a:xfrm>
            <a:off x="2124442" y="3149364"/>
            <a:ext cx="832207" cy="1232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77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6F5887-17AB-8F54-2ED4-8FCB513B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242424"/>
                </a:solidFill>
                <a:latin typeface="Calibri" panose="020F0502020204030204" pitchFamily="34" charset="0"/>
              </a:rPr>
              <a:t>Pozostałe uwagi: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78CDFE-6C12-3433-3A9F-8DD2EBEA3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1825625"/>
            <a:ext cx="9405729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Wpisywanie </a:t>
            </a:r>
            <a:r>
              <a:rPr lang="pl-PL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obu nazw (imion konia)</a:t>
            </a: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: urodzeniowej (nazwa pierwotna) i aktualnej, o ile koń obie posiada.</a:t>
            </a:r>
          </a:p>
          <a:p>
            <a:pPr marL="0" indent="0">
              <a:buNone/>
            </a:pPr>
            <a:endParaRPr lang="pl-PL" sz="1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Przykładanie większej uwagi przy rejestracji koni do tego, aby nie powielać rekordów w systemie - konieczność sprawdzania dodawanego konia np. po imieniu, numerze paszportu.</a:t>
            </a:r>
          </a:p>
          <a:p>
            <a:pPr marL="0" indent="0">
              <a:buNone/>
            </a:pPr>
            <a:endParaRPr lang="pl-PL" sz="1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Jak wpisujemy licencję na przyszły rok jeszcze w tym roku, to </a:t>
            </a:r>
            <a:r>
              <a:rPr lang="pl-PL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należy edytować datę</a:t>
            </a: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 i wpisać od 01.01.2024 do 31.12.2024.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Nie używamy </a:t>
            </a:r>
            <a:r>
              <a:rPr lang="pl-PL" sz="1800" dirty="0" err="1">
                <a:solidFill>
                  <a:srgbClr val="242424"/>
                </a:solidFill>
                <a:latin typeface="Calibri" panose="020F0502020204030204" pitchFamily="34" charset="0"/>
              </a:rPr>
              <a:t>Caps</a:t>
            </a:r>
            <a:r>
              <a:rPr lang="pl-PL" sz="1800" dirty="0">
                <a:solidFill>
                  <a:srgbClr val="242424"/>
                </a:solidFill>
                <a:latin typeface="Calibri" panose="020F0502020204030204" pitchFamily="34" charset="0"/>
              </a:rPr>
              <a:t> Lock.</a:t>
            </a:r>
          </a:p>
          <a:p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03D0267D-937B-F276-AF72-5CC4968B95DD}"/>
              </a:ext>
            </a:extLst>
          </p:cNvPr>
          <p:cNvSpPr/>
          <p:nvPr/>
        </p:nvSpPr>
        <p:spPr>
          <a:xfrm>
            <a:off x="427382" y="1750925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9D23E88A-1AEC-AF5F-849E-C0DF0AEA02B5}"/>
              </a:ext>
            </a:extLst>
          </p:cNvPr>
          <p:cNvSpPr/>
          <p:nvPr/>
        </p:nvSpPr>
        <p:spPr>
          <a:xfrm>
            <a:off x="427382" y="2504835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8AB1A05B-2695-9AC2-54CE-AD2E9BD358CB}"/>
              </a:ext>
            </a:extLst>
          </p:cNvPr>
          <p:cNvSpPr/>
          <p:nvPr/>
        </p:nvSpPr>
        <p:spPr>
          <a:xfrm>
            <a:off x="427382" y="3299328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B0C7DBC6-33AD-567B-E80A-DC904D945BB8}"/>
              </a:ext>
            </a:extLst>
          </p:cNvPr>
          <p:cNvSpPr/>
          <p:nvPr/>
        </p:nvSpPr>
        <p:spPr>
          <a:xfrm>
            <a:off x="427382" y="4093821"/>
            <a:ext cx="11805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61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DA5B4-603F-F997-DA5F-826DC1DE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Jakie licencje wystawia WZJ a jakie PZJ?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4C7E34-8701-E85A-B9FE-19482120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948" y="1624495"/>
            <a:ext cx="8269356" cy="4351338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WZJ może wystawiać tylko </a:t>
            </a:r>
            <a:r>
              <a:rPr lang="pl-PL" sz="72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licencję regionalną.</a:t>
            </a:r>
            <a:br>
              <a:rPr lang="pl-PL" sz="7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7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Dla zawodników z obywatelstwem zagranicznym wystawia się 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licencję gościnną roczną 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wystawia ją 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PZJ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(nie należy wystawiać w/w zawodnikom licencji regionalnej). Zawodnik cudzoziemiec musi posiadać m.in. zgodę swojej Narodowej Federacji Jeździeckiej na starty w danym roku na terenie Polski.</a:t>
            </a:r>
            <a:br>
              <a:rPr lang="pl-PL" sz="7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7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Dla 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luzaków </a:t>
            </a:r>
            <a:r>
              <a:rPr lang="pl-PL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powożeniu i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lonżujących </a:t>
            </a:r>
            <a:r>
              <a:rPr lang="pl-PL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woltyżerce 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licencję również wystawia </a:t>
            </a:r>
            <a:r>
              <a:rPr lang="pl-PL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tylko</a:t>
            </a: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PZJ.</a:t>
            </a:r>
            <a:br>
              <a:rPr lang="pl-PL" sz="7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7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br>
              <a:rPr lang="pl-PL" sz="6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6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buNone/>
              <a:tabLst>
                <a:tab pos="457200" algn="l"/>
              </a:tabLst>
            </a:pPr>
            <a:b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1AAB3A67-111D-AA2A-51BC-0FCD228C8315}"/>
              </a:ext>
            </a:extLst>
          </p:cNvPr>
          <p:cNvSpPr/>
          <p:nvPr/>
        </p:nvSpPr>
        <p:spPr>
          <a:xfrm>
            <a:off x="355315" y="1576815"/>
            <a:ext cx="1107746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B010BC38-496A-FD16-F111-19368C715EAB}"/>
              </a:ext>
            </a:extLst>
          </p:cNvPr>
          <p:cNvSpPr/>
          <p:nvPr/>
        </p:nvSpPr>
        <p:spPr>
          <a:xfrm>
            <a:off x="355315" y="3719317"/>
            <a:ext cx="1138568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538EC624-8123-D6BC-5A82-825FB4FBA35F}"/>
              </a:ext>
            </a:extLst>
          </p:cNvPr>
          <p:cNvSpPr/>
          <p:nvPr/>
        </p:nvSpPr>
        <p:spPr>
          <a:xfrm>
            <a:off x="355315" y="2642055"/>
            <a:ext cx="113856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73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66976C8-FFE4-0253-FDEA-AA89595E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Ubezpieczenie zawodników: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42D5D90-4259-09C7-858D-53BF5BF92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9103" y="1825625"/>
            <a:ext cx="4430698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zakładce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Uwagi</a:t>
            </a: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wpisujemy do kiedy jest ważna polisa NNW.</a:t>
            </a:r>
          </a:p>
          <a:p>
            <a:pPr marL="0" indent="0">
              <a:buNone/>
            </a:pPr>
            <a:endParaRPr lang="pl-PL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godnie z Ustawą o Sporcie z dnia 25 czerwca 2010r. (</a:t>
            </a:r>
            <a:r>
              <a:rPr lang="pl-PL" sz="18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Dz.U.Nr</a:t>
            </a: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127, poz. 857 z </a:t>
            </a:r>
            <a:r>
              <a:rPr lang="pl-PL" sz="1800" b="1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późń</a:t>
            </a:r>
            <a:r>
              <a:rPr lang="pl-PL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zm. art. 38) ubezpieczenie musi obejmować minimum okres od 1 stycznia lub od daty wystawienia licencji do 31 grudnia bieżącego roku.</a:t>
            </a:r>
            <a:br>
              <a:rPr lang="pl-P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77F8E3FA-C5AC-ACA1-A8F1-49670184D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0898"/>
            <a:ext cx="5181600" cy="3040791"/>
          </a:xfrm>
        </p:spPr>
      </p:pic>
      <p:sp>
        <p:nvSpPr>
          <p:cNvPr id="11" name="Przycisk akcji: Dźwięk 10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3B580B4-CD83-02DF-4207-D26EBDDD8C8E}"/>
              </a:ext>
            </a:extLst>
          </p:cNvPr>
          <p:cNvSpPr/>
          <p:nvPr/>
        </p:nvSpPr>
        <p:spPr>
          <a:xfrm>
            <a:off x="719091" y="3034470"/>
            <a:ext cx="612559" cy="569866"/>
          </a:xfrm>
          <a:prstGeom prst="actionButtonSoun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778903E3-DE84-DD74-6A7C-F8615B5E7374}"/>
              </a:ext>
            </a:extLst>
          </p:cNvPr>
          <p:cNvSpPr/>
          <p:nvPr/>
        </p:nvSpPr>
        <p:spPr>
          <a:xfrm>
            <a:off x="301840" y="1824432"/>
            <a:ext cx="1134863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4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CBEE7-35B2-2868-6968-4158FF9F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Badania lekarskie zawodników: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AF3849-2EFB-A1FA-5E7B-8431F551B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570383"/>
            <a:ext cx="10359886" cy="4529971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września wróciły </a:t>
            </a:r>
            <a:r>
              <a:rPr lang="pl-PL" sz="16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obowiązkowe badania lekarskie dla zawodników</a:t>
            </a:r>
            <a:r>
              <a:rPr lang="pl-PL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Jeśli lekarz na zaświadczeniu nie wpisze daty do kiedy są ważne badania, to są one ważne równo </a:t>
            </a:r>
            <a:r>
              <a:rPr lang="pl-PL" sz="16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 miesięcy od daty wystawienia.</a:t>
            </a:r>
            <a:br>
              <a:rPr lang="pl-PL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Badania lekarskie zawodników są ważne i powinny być przeprowadzone zgodnie z zasadami określonymi w Rozporządzeniu 	Ministra Zdrowia z dnia 22 lipca 2016 r. w sprawie kwalifikacji lekarzy uprawnionych do wydawania zawodnikom orzeczeń 	lekarskich o stanie zdrowia oraz zakresu i częstotliwości wymaganych badań lekarskich niezbędnych do uzyskania tych 	orzeczeń (tekst jednolity ogłoszony obwieszczeniem Ministra Zdrowia z dnia 7 maja 2020 r. poz. 812).</a:t>
            </a:r>
            <a:br>
              <a:rPr lang="pl-PL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Orzeczenie lekarskie: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ts val="1950"/>
              </a:lnSpc>
              <a:buNone/>
            </a:pP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Orzeczenie wydaje </a:t>
            </a:r>
            <a:r>
              <a:rPr lang="pl-PL" sz="16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lekarz specjalista w dziedzinie medycyny sportowej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w odniesieniu do zawodników niepełnosprawnych orzeczenie może wydać także lekarz specjalista w dziedzinie rehabilitacji medycznej.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ts val="1950"/>
              </a:lnSpc>
              <a:buNone/>
            </a:pP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odniesieniu </a:t>
            </a:r>
            <a:r>
              <a:rPr lang="pl-PL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dzieci i młodzieży do ukończenia 21</a:t>
            </a:r>
            <a:r>
              <a:rPr lang="pl-PL" sz="1600" b="1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życia 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zawodników pomiędzy </a:t>
            </a:r>
            <a:r>
              <a:rPr lang="pl-PL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21. a 23. rokiem życia 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orzeczenie może wydać </a:t>
            </a:r>
            <a:r>
              <a:rPr lang="pl-PL" sz="16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lekarz posiadający certyfikat ukończenia kursu wprowadzającego do specjalizacji w dziedzinie medycyny sportowej.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ts val="1950"/>
              </a:lnSpc>
              <a:buNone/>
            </a:pP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odniesieniu do dzieci i młodzieży </a:t>
            </a:r>
            <a:r>
              <a:rPr lang="pl-PL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ukończenia </a:t>
            </a:r>
            <a:r>
              <a:rPr lang="pl-PL" sz="1600" b="1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 roku życia 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w odniesieniu do zawodników pomiędzy </a:t>
            </a:r>
            <a:r>
              <a:rPr lang="pl-PL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19. a 23.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600" b="1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rokiem życia </a:t>
            </a:r>
            <a:r>
              <a:rPr lang="pl-PL" sz="16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orzeczenie może wydać również </a:t>
            </a:r>
            <a:r>
              <a:rPr lang="pl-PL" sz="16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lekarz podstawowej opieki zdrowotnej.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5AFBCA62-6C0E-7B4A-6E1B-AE847D3F9944}"/>
              </a:ext>
            </a:extLst>
          </p:cNvPr>
          <p:cNvSpPr/>
          <p:nvPr/>
        </p:nvSpPr>
        <p:spPr>
          <a:xfrm>
            <a:off x="254055" y="4604970"/>
            <a:ext cx="584146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896A51E-2912-E7B5-EE6B-C67B6329F94D}"/>
              </a:ext>
            </a:extLst>
          </p:cNvPr>
          <p:cNvSpPr/>
          <p:nvPr/>
        </p:nvSpPr>
        <p:spPr>
          <a:xfrm>
            <a:off x="254056" y="5250551"/>
            <a:ext cx="581344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źwięk 7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6DBBBD5-A72A-1ACC-DD28-3DFCAAB5E8D7}"/>
              </a:ext>
            </a:extLst>
          </p:cNvPr>
          <p:cNvSpPr/>
          <p:nvPr/>
        </p:nvSpPr>
        <p:spPr>
          <a:xfrm>
            <a:off x="282285" y="2492930"/>
            <a:ext cx="581345" cy="647910"/>
          </a:xfrm>
          <a:prstGeom prst="actionButtonSoun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1B0A4F66-3FF4-1F99-2B00-2E484F7614C3}"/>
              </a:ext>
            </a:extLst>
          </p:cNvPr>
          <p:cNvSpPr/>
          <p:nvPr/>
        </p:nvSpPr>
        <p:spPr>
          <a:xfrm>
            <a:off x="254055" y="3959390"/>
            <a:ext cx="581345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40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CB9C060-4B10-5902-BAEC-9A60E957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Rejestracja zawodników: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F39021A-26F6-1634-3AF2-808DF0EAF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1416" y="1690688"/>
            <a:ext cx="4485959" cy="435133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polu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Przynależność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wpisujemy skrót swojego województwa, jeżeli zawodnik zmienia klub na klub z innego województwa to należy edytować przynależność. Zawodnicy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BPK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mają przynależność wg miejsca zamieszkania.</a:t>
            </a:r>
            <a:br>
              <a:rPr lang="pl-P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Jeśli zawodnik ma licencję PZJ, to zmianę przynależności klubowej musi wykupić w PZJ.</a:t>
            </a:r>
            <a:endParaRPr lang="pl-PL" sz="180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BE269F0-32A5-64D1-9015-06CD035250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71807"/>
            <a:ext cx="5585459" cy="2769931"/>
          </a:xfr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064F02D4-D87D-F54F-6928-74A4B498B94C}"/>
              </a:ext>
            </a:extLst>
          </p:cNvPr>
          <p:cNvSpPr/>
          <p:nvPr/>
        </p:nvSpPr>
        <p:spPr>
          <a:xfrm>
            <a:off x="7679185" y="3208498"/>
            <a:ext cx="701335" cy="965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D2F72AF-F69C-42F7-B965-9F4DA34E1D3E}"/>
              </a:ext>
            </a:extLst>
          </p:cNvPr>
          <p:cNvSpPr/>
          <p:nvPr/>
        </p:nvSpPr>
        <p:spPr>
          <a:xfrm>
            <a:off x="8895425" y="2849733"/>
            <a:ext cx="772358" cy="115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01146DF-1D81-081E-9F02-CA7F2F588F1B}"/>
              </a:ext>
            </a:extLst>
          </p:cNvPr>
          <p:cNvSpPr/>
          <p:nvPr/>
        </p:nvSpPr>
        <p:spPr>
          <a:xfrm>
            <a:off x="10039905" y="3208498"/>
            <a:ext cx="452761" cy="965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6FA75EF-4AEE-D947-A656-2F7B5D295698}"/>
              </a:ext>
            </a:extLst>
          </p:cNvPr>
          <p:cNvSpPr/>
          <p:nvPr/>
        </p:nvSpPr>
        <p:spPr>
          <a:xfrm>
            <a:off x="290583" y="3945834"/>
            <a:ext cx="978408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1D356C33-6238-789A-77A7-A6FD89A5D7F8}"/>
              </a:ext>
            </a:extLst>
          </p:cNvPr>
          <p:cNvSpPr/>
          <p:nvPr/>
        </p:nvSpPr>
        <p:spPr>
          <a:xfrm>
            <a:off x="290583" y="1699264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36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4FD164-3BCA-6596-CF44-6E657321F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61" y="1464816"/>
            <a:ext cx="10515600" cy="3914428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lnSpc>
                <a:spcPts val="1950"/>
              </a:lnSpc>
              <a:buNone/>
            </a:pPr>
            <a:br>
              <a:rPr lang="pl-PL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Minimalny wiek zawodnika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od którego można wystawić licencję określają ściśle Regulaminy poszczególnych Konkurencji. I tak dla przypomnienia </a:t>
            </a:r>
            <a:r>
              <a:rPr lang="pl-PL" sz="7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obecnie</a:t>
            </a: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wygląda to następująco: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Ujeżdżenie - od 8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Skoki przez przeszkody - od 8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WKKW - od 11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Powożenie - od 12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Woltyżerka - od 7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7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Rajdy konne - od 10 lat 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7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Niedozwolone jest wystawianie licencji młodszym zawodnikom w danej konkurencji !!!</a:t>
            </a:r>
            <a:endParaRPr lang="pl-PL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br>
              <a:rPr lang="pl-PL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9C22927-42CF-AEB9-3407-98DFFBE0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Licencje zawodników: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0BB04EA-7430-E93E-787A-0756D9861ACC}"/>
              </a:ext>
            </a:extLst>
          </p:cNvPr>
          <p:cNvSpPr/>
          <p:nvPr/>
        </p:nvSpPr>
        <p:spPr>
          <a:xfrm>
            <a:off x="431515" y="4556193"/>
            <a:ext cx="581346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6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949FEA-4717-276D-2DC0-AA8FDC6A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kern="100" dirty="0">
                <a:latin typeface="Calibri" panose="020F0502020204030204" pitchFamily="34" charset="0"/>
                <a:cs typeface="Arial" panose="020B0604020202020204" pitchFamily="34" charset="0"/>
              </a:rPr>
              <a:t>Klasy sportowe/ uprawnienia sportowe: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0075C7-ED3C-2A09-D41A-D582A6B8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159" y="1608798"/>
            <a:ext cx="10515600" cy="5089266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 nadawaniu wyższych uprawnień sportowych należy wpisać w zakładce 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Klasy Sportowe 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jakiej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podstawie są nadawana te uprawniania.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1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 różnica między uprawnieniami sportowymi, a klasami sportowymi. To co widzimy w zakładce Licencje w polu Konkurencje to są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uprawnienia sportowe.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1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przypadku, gdy zawodnik ma licencję PZJ, po wpisaniu podstawy nadania mu uprawnień sportowych należy przesłać maila z prośbą o zmianę licencji PZJ na adres: </a:t>
            </a:r>
            <a:r>
              <a:rPr lang="pl-PL" sz="1800" u="none" strike="noStrike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licencje@pzj.pl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Srebrna odznaka 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daje w ujeżdżeniu uprawnienia sportowe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AIII</a:t>
            </a:r>
            <a:r>
              <a:rPr lang="pl-PL" sz="1800" b="1" kern="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1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Gdy zmieniamy licencję w skokach z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BW na BIII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to </a:t>
            </a:r>
            <a:r>
              <a:rPr lang="pl-PL" sz="18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należy 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też pamiętać o zmianie licencji w ujeżdżeniu z </a:t>
            </a:r>
            <a:r>
              <a:rPr lang="pl-PL" sz="18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AW na AIII</a:t>
            </a:r>
            <a:r>
              <a:rPr lang="pl-PL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 ile zawodnik obie posiada.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ED7BDB6D-7BF8-A10E-09A8-2824AD75A728}"/>
              </a:ext>
            </a:extLst>
          </p:cNvPr>
          <p:cNvSpPr/>
          <p:nvPr/>
        </p:nvSpPr>
        <p:spPr>
          <a:xfrm>
            <a:off x="206968" y="4887170"/>
            <a:ext cx="775065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5D787808-0534-F8F1-8658-844BD075DFFA}"/>
              </a:ext>
            </a:extLst>
          </p:cNvPr>
          <p:cNvSpPr/>
          <p:nvPr/>
        </p:nvSpPr>
        <p:spPr>
          <a:xfrm>
            <a:off x="206968" y="3279699"/>
            <a:ext cx="771752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3E0CE02A-0B4D-09C3-E488-AC1D34033131}"/>
              </a:ext>
            </a:extLst>
          </p:cNvPr>
          <p:cNvSpPr/>
          <p:nvPr/>
        </p:nvSpPr>
        <p:spPr>
          <a:xfrm>
            <a:off x="228598" y="4097466"/>
            <a:ext cx="750122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CC6C1984-FB23-6768-021C-0AB2CD6662BB}"/>
              </a:ext>
            </a:extLst>
          </p:cNvPr>
          <p:cNvSpPr/>
          <p:nvPr/>
        </p:nvSpPr>
        <p:spPr>
          <a:xfrm>
            <a:off x="242726" y="1694556"/>
            <a:ext cx="735994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53279EA2-28A3-A9FD-A318-610884623F98}"/>
              </a:ext>
            </a:extLst>
          </p:cNvPr>
          <p:cNvSpPr/>
          <p:nvPr/>
        </p:nvSpPr>
        <p:spPr>
          <a:xfrm>
            <a:off x="217783" y="2466940"/>
            <a:ext cx="764250" cy="4726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109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12A3068-40F6-BC38-4001-B45E11E08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0" y="830573"/>
            <a:ext cx="10233060" cy="50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751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j i licencje na 2024" id="{A409FD58-0CDB-41D6-9BE8-9718FD72F2A6}" vid="{EE211E4B-3A2A-442E-B000-7C23314B54F3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j i licencje na 2024" id="{A409FD58-0CDB-41D6-9BE8-9718FD72F2A6}" vid="{F13FCA41-A544-49F4-B67C-B681B8D79EE9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j i licencje na 2024" id="{A409FD58-0CDB-41D6-9BE8-9718FD72F2A6}" vid="{C6D00997-9429-4934-8848-F20ABBBDED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Rej i licencje na 2024</Template>
  <TotalTime>257</TotalTime>
  <Words>1001</Words>
  <Application>Microsoft Office PowerPoint</Application>
  <PresentationFormat>Panoramiczny</PresentationFormat>
  <Paragraphs>88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Motyw pakietu Office</vt:lpstr>
      <vt:lpstr>1_Motyw pakietu Office</vt:lpstr>
      <vt:lpstr>2_Motyw pakietu Office</vt:lpstr>
      <vt:lpstr>  Wytyczne odnośnie rejestracji oraz licencji na rok 2024     </vt:lpstr>
      <vt:lpstr>  Wytyczne odnośnie rejestracji  oraz licencji zawodników    </vt:lpstr>
      <vt:lpstr>Jakie licencje wystawia WZJ a jakie PZJ?</vt:lpstr>
      <vt:lpstr>Ubezpieczenie zawodników:</vt:lpstr>
      <vt:lpstr>Badania lekarskie zawodników:</vt:lpstr>
      <vt:lpstr>Rejestracja zawodników:</vt:lpstr>
      <vt:lpstr>Licencje zawodników:</vt:lpstr>
      <vt:lpstr>Klasy sportowe/ uprawnienia sportowe:</vt:lpstr>
      <vt:lpstr>Prezentacja programu PowerPoint</vt:lpstr>
      <vt:lpstr>Pozostałe uwagi:</vt:lpstr>
      <vt:lpstr>  Wytyczne odnośnie rejestracji  oraz licencji koni    </vt:lpstr>
      <vt:lpstr>  Paszport konia:</vt:lpstr>
      <vt:lpstr>Paszport konia:</vt:lpstr>
      <vt:lpstr>Paszport konia:</vt:lpstr>
      <vt:lpstr>Rejestracja konia:</vt:lpstr>
      <vt:lpstr>Uzupełnianie numerów UELN:</vt:lpstr>
      <vt:lpstr>Uzupełnianie numerów microchipów:</vt:lpstr>
      <vt:lpstr>Uzupełnianie pełnych rodowodów:</vt:lpstr>
      <vt:lpstr>Właściciel oraz hodowca konia:</vt:lpstr>
      <vt:lpstr>Zmiana właściciela konia:</vt:lpstr>
      <vt:lpstr>Pozostałe uwagi: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Wytyczne odnośnie rejestracji oraz licencji na rok 2024    </dc:title>
  <dc:creator>Malgorzata Krawczyk</dc:creator>
  <cp:lastModifiedBy>Malgorzata Krawczyk</cp:lastModifiedBy>
  <cp:revision>49</cp:revision>
  <dcterms:created xsi:type="dcterms:W3CDTF">2023-12-08T15:59:47Z</dcterms:created>
  <dcterms:modified xsi:type="dcterms:W3CDTF">2023-12-09T09:53:52Z</dcterms:modified>
</cp:coreProperties>
</file>